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03" r:id="rId5"/>
    <p:sldId id="311" r:id="rId6"/>
    <p:sldId id="315" r:id="rId7"/>
    <p:sldId id="312" r:id="rId8"/>
    <p:sldId id="313" r:id="rId9"/>
    <p:sldId id="316" r:id="rId10"/>
    <p:sldId id="317" r:id="rId11"/>
    <p:sldId id="318" r:id="rId12"/>
    <p:sldId id="304" r:id="rId13"/>
  </p:sldIdLst>
  <p:sldSz cx="12192000" cy="6858000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D4ECBA"/>
    <a:srgbClr val="A8DCB9"/>
    <a:srgbClr val="D9F5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1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Общий объем и количество</a:t>
            </a:r>
            <a:r>
              <a:rPr lang="ru-RU" baseline="0" dirty="0" smtClean="0"/>
              <a:t> </a:t>
            </a:r>
            <a:r>
              <a:rPr lang="ru-RU" dirty="0" smtClean="0"/>
              <a:t>операций без согласия клиентов </a:t>
            </a:r>
            <a:endParaRPr lang="ru-RU" dirty="0"/>
          </a:p>
        </c:rich>
      </c:tx>
      <c:layout>
        <c:manualLayout>
          <c:xMode val="edge"/>
          <c:yMode val="edge"/>
          <c:x val="0.21791979249832485"/>
          <c:y val="4.566472741393818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6657483512955902E-2"/>
          <c:y val="0.10524587039846969"/>
          <c:w val="0.93089576599325019"/>
          <c:h val="0.7835155727507424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операций без согласия клиентов (млн. руб)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1 полугодие 2023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9783.1299999999974</c:v>
                </c:pt>
                <c:pt idx="1">
                  <c:v>13582.230000000001</c:v>
                </c:pt>
                <c:pt idx="2">
                  <c:v>14165.44</c:v>
                </c:pt>
                <c:pt idx="3">
                  <c:v>7477.7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3C-48E2-BA04-0814467934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операций (тыс. ед)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Лист1!$A$2:$A$5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1 полугодие 2023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773.2700000000001</c:v>
                </c:pt>
                <c:pt idx="1">
                  <c:v>1035.01</c:v>
                </c:pt>
                <c:pt idx="2">
                  <c:v>876.59</c:v>
                </c:pt>
                <c:pt idx="3">
                  <c:v>497.4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3C-48E2-BA04-081446793488}"/>
            </c:ext>
          </c:extLst>
        </c:ser>
        <c:dLbls/>
        <c:gapWidth val="219"/>
        <c:overlap val="-27"/>
        <c:axId val="131694976"/>
        <c:axId val="131696512"/>
      </c:barChart>
      <c:catAx>
        <c:axId val="131694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96512"/>
        <c:crosses val="autoZero"/>
        <c:auto val="1"/>
        <c:lblAlgn val="ctr"/>
        <c:lblOffset val="100"/>
      </c:catAx>
      <c:valAx>
        <c:axId val="131696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69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0.10783</cdr:x>
      <cdr:y>0.35574</cdr:y>
    </cdr:from>
    <cdr:to>
      <cdr:x>0.17492</cdr:x>
      <cdr:y>0.39281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10234" y="1978708"/>
          <a:ext cx="753037" cy="2061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solidFill>
                <a:srgbClr val="002060"/>
              </a:solidFill>
            </a:rPr>
            <a:t>9783,13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0.17226</cdr:x>
      <cdr:y>0.80164</cdr:y>
    </cdr:from>
    <cdr:to>
      <cdr:x>0.23935</cdr:x>
      <cdr:y>0.83871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933387" y="4458944"/>
          <a:ext cx="753037" cy="20619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002060"/>
              </a:solidFill>
            </a:rPr>
            <a:t>773,27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0.32614</cdr:x>
      <cdr:y>0.15965</cdr:y>
    </cdr:from>
    <cdr:to>
      <cdr:x>0.41454</cdr:x>
      <cdr:y>0.20101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660587" y="888002"/>
          <a:ext cx="992094" cy="2300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002060"/>
              </a:solidFill>
            </a:rPr>
            <a:t>13582,23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0.40256</cdr:x>
      <cdr:y>0.79573</cdr:y>
    </cdr:from>
    <cdr:to>
      <cdr:x>0.47576</cdr:x>
      <cdr:y>0.8371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518211" y="4426072"/>
          <a:ext cx="821681" cy="2300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002060"/>
              </a:solidFill>
            </a:rPr>
            <a:t>1035,01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0.56763</cdr:x>
      <cdr:y>0.13717</cdr:y>
    </cdr:from>
    <cdr:to>
      <cdr:x>0.64083</cdr:x>
      <cdr:y>0.17854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370917" y="762976"/>
          <a:ext cx="821681" cy="2300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002060"/>
              </a:solidFill>
            </a:rPr>
            <a:t>14165,44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0.63445</cdr:x>
      <cdr:y>0.79743</cdr:y>
    </cdr:from>
    <cdr:to>
      <cdr:x>0.70766</cdr:x>
      <cdr:y>0.8388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7120964" y="4435517"/>
          <a:ext cx="821681" cy="2300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002060"/>
              </a:solidFill>
            </a:rPr>
            <a:t>876,59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0.86623</cdr:x>
      <cdr:y>0.81028</cdr:y>
    </cdr:from>
    <cdr:to>
      <cdr:x>0.93943</cdr:x>
      <cdr:y>0.85164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9722359" y="4506978"/>
          <a:ext cx="821681" cy="2300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002060"/>
              </a:solidFill>
            </a:rPr>
            <a:t>497,36</a:t>
          </a:r>
          <a:endParaRPr lang="ru-RU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0.79887</cdr:x>
      <cdr:y>0.44281</cdr:y>
    </cdr:from>
    <cdr:to>
      <cdr:x>0.87208</cdr:x>
      <cdr:y>0.48418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8966335" y="2463027"/>
          <a:ext cx="821681" cy="23009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rgbClr val="002060"/>
              </a:solidFill>
            </a:rPr>
            <a:t>7477,68</a:t>
          </a:r>
          <a:endParaRPr lang="ru-RU" dirty="0">
            <a:solidFill>
              <a:srgbClr val="00206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69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693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pPr/>
              <a:t>17.10.2023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5" y="4942115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87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4" y="4942115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2" y="1971687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5" y="4942115"/>
            <a:ext cx="3609975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5" y="1971687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3" y="4942115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87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3" y="4942115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87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6" y="1971675"/>
            <a:ext cx="11325223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95" y="3990987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4591051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49" y="1971675"/>
            <a:ext cx="2674939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7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7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7" y="1971675"/>
            <a:ext cx="8440739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9" y="1971675"/>
            <a:ext cx="11325227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6" y="1971675"/>
            <a:ext cx="11325223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9" y="4010025"/>
            <a:ext cx="11325227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7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8" y="1971687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12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7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8" y="1971687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12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11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78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12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7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8" y="1971687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12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7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12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7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12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7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12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96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7" y="1971675"/>
            <a:ext cx="5554663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7" y="1743075"/>
            <a:ext cx="5554663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5" y="3838586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8" y="437826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96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7" y="1971675"/>
            <a:ext cx="5554663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7" y="1743075"/>
            <a:ext cx="5554663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5" y="3838586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8" y="437826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311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12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11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78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064" y="431812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7" y="3797311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7" y="6205578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86" y="431800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7" y="3797311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7" y="6205578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86" y="431800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7" y="3797311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7" y="6205578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886" y="431800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1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7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91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1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7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5" y="1971675"/>
            <a:ext cx="5554663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2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Встреча по развитию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/>
          <p:cNvSpPr>
            <a:spLocks noGrp="1"/>
          </p:cNvSpPr>
          <p:nvPr>
            <p:ph type="body" sz="quarter" idx="10"/>
          </p:nvPr>
        </p:nvSpPr>
        <p:spPr>
          <a:xfrm>
            <a:off x="275500" y="3713718"/>
            <a:ext cx="5617657" cy="2509282"/>
          </a:xfrm>
        </p:spPr>
        <p:txBody>
          <a:bodyPr/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Рахматулин Роман Наильевич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/>
          </a:p>
          <a:p>
            <a:pPr algn="ctr"/>
            <a:r>
              <a:rPr lang="ru-RU" sz="1200" dirty="0" smtClean="0"/>
              <a:t>управляющий</a:t>
            </a:r>
          </a:p>
          <a:p>
            <a:pPr algn="ctr"/>
            <a:r>
              <a:rPr lang="ru-RU" sz="1200" dirty="0" smtClean="0"/>
              <a:t>Отделением Волгоград</a:t>
            </a:r>
          </a:p>
          <a:p>
            <a:pPr algn="ctr"/>
            <a:r>
              <a:rPr lang="ru-RU" sz="1200" dirty="0" smtClean="0"/>
              <a:t>Южного гу банка России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600" b="1" dirty="0"/>
              <a:t>Меры, предпринимаемые Банком России, направленные на противодействие мошенничеству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в </a:t>
            </a:r>
            <a:r>
              <a:rPr lang="ru-RU" sz="1600" b="1" dirty="0"/>
              <a:t>кредитно-финансовой </a:t>
            </a:r>
            <a:r>
              <a:rPr lang="ru-RU" sz="1600" b="1" dirty="0" smtClean="0"/>
              <a:t>сфере</a:t>
            </a:r>
            <a:endParaRPr lang="ru-RU" sz="1600" dirty="0"/>
          </a:p>
          <a:p>
            <a:r>
              <a:rPr lang="ru-RU" dirty="0"/>
              <a:t> </a:t>
            </a:r>
            <a:endParaRPr lang="ru-RU" sz="1800" dirty="0"/>
          </a:p>
          <a:p>
            <a:pPr algn="ctr"/>
            <a:endParaRPr lang="ru-RU" sz="1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899" y="6519446"/>
            <a:ext cx="58192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8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1">
            <a:extLst>
              <a:ext uri="{FF2B5EF4-FFF2-40B4-BE49-F238E27FC236}">
                <a16:creationId xmlns:a16="http://schemas.microsoft.com/office/drawing/2014/main" xmlns="" id="{49D2D426-D990-4B9E-A48D-8C6A8FF7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r>
              <a:rPr lang="ru-RU" sz="1400" b="1" dirty="0" smtClean="0"/>
              <a:t>Сведения об операциях без согласия клиентов 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" name="Рисунок 3"/>
          <p:cNvSpPr/>
          <p:nvPr/>
        </p:nvSpPr>
        <p:spPr>
          <a:xfrm>
            <a:off x="6203880" y="1971720"/>
            <a:ext cx="5554440" cy="4452480"/>
          </a:xfrm>
          <a:custGeom>
            <a:avLst/>
            <a:gdLst/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554440" h="4452480"/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60586" y="6281946"/>
            <a:ext cx="45977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Источник информации -  Официальный сайт Банка России</a:t>
            </a:r>
            <a:r>
              <a:rPr lang="ru-RU" sz="1000" dirty="0" smtClean="0">
                <a:solidFill>
                  <a:srgbClr val="0070C0"/>
                </a:solidFill>
              </a:rPr>
              <a:t>: </a:t>
            </a:r>
            <a:r>
              <a:rPr lang="en-US" sz="1000" dirty="0" smtClean="0">
                <a:solidFill>
                  <a:srgbClr val="0070C0"/>
                </a:solidFill>
              </a:rPr>
              <a:t>www.cbr.ru</a:t>
            </a:r>
            <a:endParaRPr lang="ru-RU" sz="1000" dirty="0">
              <a:solidFill>
                <a:srgbClr val="0070C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xmlns="" val="732932223"/>
              </p:ext>
            </p:extLst>
          </p:nvPr>
        </p:nvGraphicFramePr>
        <p:xfrm>
          <a:off x="663388" y="719666"/>
          <a:ext cx="11223813" cy="556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26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1">
            <a:extLst>
              <a:ext uri="{FF2B5EF4-FFF2-40B4-BE49-F238E27FC236}">
                <a16:creationId xmlns:a16="http://schemas.microsoft.com/office/drawing/2014/main" xmlns="" id="{49D2D426-D990-4B9E-A48D-8C6A8FF7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Краткий обзор изменений в закон 27 </a:t>
            </a:r>
            <a:r>
              <a:rPr lang="ru-RU" b="1" dirty="0"/>
              <a:t>июня 2011 года N 161-ФЗ "О национальной платежной системе"</a:t>
            </a:r>
            <a:r>
              <a:rPr lang="ru-RU" dirty="0"/>
              <a:t> 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Рисунок 3"/>
          <p:cNvSpPr/>
          <p:nvPr/>
        </p:nvSpPr>
        <p:spPr>
          <a:xfrm>
            <a:off x="6203880" y="1971720"/>
            <a:ext cx="5554440" cy="4452480"/>
          </a:xfrm>
          <a:custGeom>
            <a:avLst/>
            <a:gdLst/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554440" h="4452480"/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3387" y="1048237"/>
            <a:ext cx="11325225" cy="664065"/>
          </a:xfrm>
        </p:spPr>
        <p:txBody>
          <a:bodyPr/>
          <a:lstStyle/>
          <a:p>
            <a:r>
              <a:rPr lang="ru-RU" sz="2000" b="1" dirty="0" smtClean="0"/>
              <a:t>Нововведения Статьи 8 «Распоряжение </a:t>
            </a:r>
            <a:r>
              <a:rPr lang="ru-RU" sz="2000" b="1" dirty="0"/>
              <a:t>клиента, порядок его приема к исполнению и </a:t>
            </a:r>
            <a:r>
              <a:rPr lang="ru-RU" sz="2000" b="1" dirty="0" smtClean="0"/>
              <a:t>исполнения» федерального закона №</a:t>
            </a:r>
            <a:r>
              <a:rPr lang="ru-RU" sz="2000" b="1" dirty="0"/>
              <a:t>161-ФЗ "О национальной платежной системе"</a:t>
            </a:r>
            <a:r>
              <a:rPr lang="ru-RU" sz="2000" dirty="0"/>
              <a:t> 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5126" y="3777321"/>
            <a:ext cx="10933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осуществления перевода денежных средств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без добровольного согласия клиента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устанавливаются Банком России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размещаются на его официальном сайте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информационно-телекоммуникационной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сети "Интернет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5126" y="5009417"/>
            <a:ext cx="109331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</a:rPr>
              <a:t>Обязанность оператора</a:t>
            </a:r>
            <a:r>
              <a:rPr lang="ru-RU" sz="1600" dirty="0"/>
              <a:t> по переводу денежных средств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возместить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клиенту - физическому лицу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сумму перевода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денежных средств или операции с использованием платежных карт, перевода электронных денежных средств или перевода денежных средств с использованием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СБП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добровольного согласия клиента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течение 30 дней, следующих за днем получения соответствующего заявления клиента - физического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994" y="1712302"/>
            <a:ext cx="109331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</a:rPr>
              <a:t>Обязанность оператора </a:t>
            </a:r>
            <a:r>
              <a:rPr lang="ru-RU" sz="1600" dirty="0" smtClean="0"/>
              <a:t>по переводу денежных средств </a:t>
            </a:r>
            <a:r>
              <a:rPr lang="ru-RU" sz="1600" dirty="0" smtClean="0">
                <a:solidFill>
                  <a:srgbClr val="7030A0"/>
                </a:solidFill>
              </a:rPr>
              <a:t>проверить наличие признаков осуществления перевода 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денежных средств без добровольного согласия клиента</a:t>
            </a:r>
            <a:r>
              <a:rPr lang="ru-RU" sz="1600" dirty="0" smtClean="0"/>
              <a:t> /</a:t>
            </a:r>
            <a:r>
              <a:rPr lang="ru-RU" sz="1600" dirty="0" smtClean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согласия клиента, полученного под влиянием </a:t>
            </a:r>
            <a:r>
              <a:rPr lang="ru-RU" sz="1600" dirty="0" smtClean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обмана:</a:t>
            </a:r>
            <a:br>
              <a:rPr lang="ru-RU" sz="1600" dirty="0" smtClean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600" dirty="0" smtClean="0">
              <a:solidFill>
                <a:srgbClr val="2227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момента списания денежных средств клиента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(платежные карты, электронные денежные средства, СБП) </a:t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приеме к исполнению распоряжения клиента (при </a:t>
            </a:r>
            <a:r>
              <a:rPr lang="ru-RU" sz="1600" dirty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осуществлении перевода денежных средств в </a:t>
            </a:r>
            <a:r>
              <a:rPr lang="ru-RU" sz="1600" dirty="0" smtClean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иных случаях)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296333" y="1744133"/>
            <a:ext cx="528792" cy="52493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96333" y="3777321"/>
            <a:ext cx="528792" cy="52493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96333" y="4918336"/>
            <a:ext cx="528792" cy="52493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585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1">
            <a:extLst>
              <a:ext uri="{FF2B5EF4-FFF2-40B4-BE49-F238E27FC236}">
                <a16:creationId xmlns:a16="http://schemas.microsoft.com/office/drawing/2014/main" xmlns="" id="{49D2D426-D990-4B9E-A48D-8C6A8FF7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 dirty="0" smtClean="0"/>
              <a:t>Краткий обзор изменений в закон 27 </a:t>
            </a:r>
            <a:r>
              <a:rPr lang="ru-RU" b="1" dirty="0"/>
              <a:t>июня 2011 года N 161-ФЗ "О национальной платежной системе" 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Рисунок 3"/>
          <p:cNvSpPr/>
          <p:nvPr/>
        </p:nvSpPr>
        <p:spPr>
          <a:xfrm>
            <a:off x="6203880" y="1971720"/>
            <a:ext cx="5554440" cy="4452480"/>
          </a:xfrm>
          <a:custGeom>
            <a:avLst/>
            <a:gdLst/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554440" h="4452480"/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3387" y="1031303"/>
            <a:ext cx="11325225" cy="597992"/>
          </a:xfrm>
        </p:spPr>
        <p:txBody>
          <a:bodyPr/>
          <a:lstStyle/>
          <a:p>
            <a:r>
              <a:rPr lang="ru-RU" sz="2000" b="1" dirty="0" smtClean="0"/>
              <a:t>Нововведения Статьи 9</a:t>
            </a:r>
            <a:r>
              <a:rPr lang="ru-RU" sz="2000" b="1" dirty="0"/>
              <a:t> </a:t>
            </a:r>
            <a:r>
              <a:rPr lang="ru-RU" sz="2000" b="1" dirty="0" smtClean="0"/>
              <a:t>«Порядок </a:t>
            </a:r>
            <a:r>
              <a:rPr lang="ru-RU" sz="2000" b="1" dirty="0"/>
              <a:t>использования электронных средств </a:t>
            </a:r>
            <a:r>
              <a:rPr lang="ru-RU" sz="2000" b="1" dirty="0" smtClean="0"/>
              <a:t>платежа» </a:t>
            </a:r>
            <a:r>
              <a:rPr lang="ru-RU" sz="2000" b="1" dirty="0"/>
              <a:t>федерального закона №161-ФЗ "О национальной платежной системе"</a:t>
            </a:r>
            <a:r>
              <a:rPr lang="ru-RU" sz="2000" dirty="0"/>
              <a:t> </a:t>
            </a:r>
            <a:r>
              <a:rPr lang="ru-RU" sz="2000" b="1" dirty="0">
                <a:solidFill>
                  <a:schemeClr val="tx1"/>
                </a:solidFill>
              </a:rPr>
              <a:t/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57055" y="2202254"/>
            <a:ext cx="10893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+mj-lt"/>
              </a:rPr>
              <a:t>Право</a:t>
            </a:r>
            <a:r>
              <a:rPr lang="ru-RU" sz="1600" dirty="0" smtClean="0">
                <a:latin typeface="+mj-lt"/>
              </a:rPr>
              <a:t> </a:t>
            </a:r>
            <a:r>
              <a:rPr lang="ru-RU" sz="16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оператора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по переводу денежных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средств при получении информации от Банка России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о случаях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попытках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осуществления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переводов денежных средств без добровольного согласия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клиента, относящейся к клиенту или его электронному средству платежа,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приостановить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использование клиентом электронного средства платежа</a:t>
            </a:r>
            <a:endParaRPr lang="ru-RU" sz="1600" dirty="0">
              <a:latin typeface="+mj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96333" y="2035079"/>
            <a:ext cx="528792" cy="52493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12959" y="3668314"/>
            <a:ext cx="528792" cy="52493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25125" y="3802250"/>
            <a:ext cx="10893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7030A0"/>
                </a:solidFill>
                <a:latin typeface="+mj-lt"/>
              </a:rPr>
              <a:t>Обязанность </a:t>
            </a:r>
            <a:r>
              <a:rPr lang="ru-RU" sz="16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оператора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по переводу денежных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средств при получении информации от Банка России </a:t>
            </a:r>
            <a:r>
              <a:rPr lang="ru-RU" sz="1600" dirty="0">
                <a:solidFill>
                  <a:srgbClr val="2227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сведения федерального органа исполнительной власти в сфере внутренних дел о совершенных </a:t>
            </a:r>
            <a:r>
              <a:rPr lang="ru-RU" sz="1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противоправных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действиях</a:t>
            </a:r>
            <a:r>
              <a:rPr lang="ru-RU" sz="1600" dirty="0">
                <a:solidFill>
                  <a:srgbClr val="7030A0"/>
                </a:solidFill>
                <a:cs typeface="Arial" panose="020B0604020202020204" pitchFamily="34" charset="0"/>
              </a:rPr>
              <a:t>, полученные в рамках межведомственного обмена</a:t>
            </a:r>
            <a:r>
              <a:rPr lang="ru-RU" sz="1600" dirty="0">
                <a:cs typeface="Arial" panose="020B0604020202020204" pitchFamily="34" charset="0"/>
              </a:rPr>
              <a:t>)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о случаях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попытках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осуществления </a:t>
            </a:r>
            <a:r>
              <a:rPr lang="ru-RU" sz="1600" dirty="0">
                <a:latin typeface="+mj-lt"/>
                <a:cs typeface="Arial" panose="020B0604020202020204" pitchFamily="34" charset="0"/>
              </a:rPr>
              <a:t>переводов денежных средств без добровольного согласия </a:t>
            </a:r>
            <a:r>
              <a:rPr lang="ru-RU" sz="1600" dirty="0" smtClean="0">
                <a:latin typeface="+mj-lt"/>
                <a:cs typeface="Arial" panose="020B0604020202020204" pitchFamily="34" charset="0"/>
              </a:rPr>
              <a:t>клиента, относящейся к клиенту или его электронному средству платежа, </a:t>
            </a:r>
            <a:r>
              <a:rPr lang="ru-RU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приостановить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использование клиентом электронного средства платежа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601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1">
            <a:extLst>
              <a:ext uri="{FF2B5EF4-FFF2-40B4-BE49-F238E27FC236}">
                <a16:creationId xmlns:a16="http://schemas.microsoft.com/office/drawing/2014/main" xmlns="" id="{49D2D426-D990-4B9E-A48D-8C6A8FF7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pPr lvl="0"/>
            <a:r>
              <a:rPr lang="ru-RU" sz="1400" b="1" dirty="0" smtClean="0"/>
              <a:t>Просветительские материалы и мероприятия</a:t>
            </a:r>
            <a:endParaRPr lang="ru-RU" sz="14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98712" y="982203"/>
            <a:ext cx="11159608" cy="550261"/>
          </a:xfrm>
        </p:spPr>
        <p:txBody>
          <a:bodyPr>
            <a:norm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indent="541338" algn="ctr">
              <a:buNone/>
            </a:pPr>
            <a:r>
              <a:rPr lang="ru-RU" sz="2000" dirty="0" smtClean="0"/>
              <a:t>Значимые просветительские мероприятия Отделения Волгоград, </a:t>
            </a:r>
            <a:r>
              <a:rPr lang="ru-RU" sz="2000" dirty="0"/>
              <a:t>с включением тематических блоков по противодействию финансовому </a:t>
            </a:r>
            <a:r>
              <a:rPr lang="ru-RU" sz="2000" dirty="0" smtClean="0"/>
              <a:t>мошенничеству в 2023г.</a:t>
            </a:r>
            <a:endParaRPr lang="ru-RU" sz="2000" dirty="0"/>
          </a:p>
        </p:txBody>
      </p:sp>
      <p:sp>
        <p:nvSpPr>
          <p:cNvPr id="6" name="Рисунок 3"/>
          <p:cNvSpPr/>
          <p:nvPr/>
        </p:nvSpPr>
        <p:spPr>
          <a:xfrm>
            <a:off x="6203880" y="1971720"/>
            <a:ext cx="5554440" cy="4452480"/>
          </a:xfrm>
          <a:custGeom>
            <a:avLst/>
            <a:gdLst/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554440" h="4452480"/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42815712"/>
              </p:ext>
            </p:extLst>
          </p:nvPr>
        </p:nvGraphicFramePr>
        <p:xfrm>
          <a:off x="431800" y="1837266"/>
          <a:ext cx="11326520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3260">
                  <a:extLst>
                    <a:ext uri="{9D8B030D-6E8A-4147-A177-3AD203B41FA5}">
                      <a16:colId xmlns:a16="http://schemas.microsoft.com/office/drawing/2014/main" xmlns="" val="2504024562"/>
                    </a:ext>
                  </a:extLst>
                </a:gridCol>
                <a:gridCol w="5663260">
                  <a:extLst>
                    <a:ext uri="{9D8B030D-6E8A-4147-A177-3AD203B41FA5}">
                      <a16:colId xmlns:a16="http://schemas.microsoft.com/office/drawing/2014/main" xmlns="" val="3482065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Проект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Охват аудитории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899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«Онлайн-уроки финансовой грамотности»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58 271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учащихся общеобразовательных и профессиональных образовательных организаций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3241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Олимпиада для школьников «Учи.ру»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40 194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старшеклассников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767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«ДОЛ-игра»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25 115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обучающихся школ и отдыхающих детских оздоровительных лагерей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8751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«Финансовая грамотность для старшего поколения»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4 125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 старшего возраста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2897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«Финансовый навигатор»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1 772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граждан, относящихся к категории малообеспеченное трудоспособное население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324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Просветительская площадка «Финансовая грамотность» на Молодежном фестивале «#ТриЧетыре»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7 500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1315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Цикл занятий по финансовой грамотности для лиц с ограниченными возможностями здоровья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3 134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14861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62261" y="6119709"/>
            <a:ext cx="1022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dk1"/>
                </a:solidFill>
              </a:rPr>
              <a:t>Прямой охват </a:t>
            </a:r>
            <a:r>
              <a:rPr lang="ru-RU" dirty="0" smtClean="0"/>
              <a:t>просветительской </a:t>
            </a:r>
            <a:r>
              <a:rPr lang="ru-RU" dirty="0"/>
              <a:t>деятельностью граждан </a:t>
            </a:r>
            <a:r>
              <a:rPr lang="ru-RU" dirty="0" smtClean="0"/>
              <a:t>региона в 2023г. – </a:t>
            </a:r>
            <a:r>
              <a:rPr lang="ru-RU" dirty="0" smtClean="0">
                <a:solidFill>
                  <a:srgbClr val="7030A0"/>
                </a:solidFill>
              </a:rPr>
              <a:t>151 395 </a:t>
            </a:r>
            <a:r>
              <a:rPr lang="ru-RU" dirty="0" smtClean="0"/>
              <a:t>граждан</a:t>
            </a:r>
            <a:r>
              <a:rPr lang="ru-RU" dirty="0" smtClean="0">
                <a:solidFill>
                  <a:schemeClr val="dk1"/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63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1">
            <a:extLst>
              <a:ext uri="{FF2B5EF4-FFF2-40B4-BE49-F238E27FC236}">
                <a16:creationId xmlns:a16="http://schemas.microsoft.com/office/drawing/2014/main" xmlns="" id="{49D2D426-D990-4B9E-A48D-8C6A8FF7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pPr lvl="0"/>
            <a:r>
              <a:rPr lang="ru-RU" sz="1400" b="1" dirty="0"/>
              <a:t>Просветительские материалы и мероприятия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14867" y="965268"/>
            <a:ext cx="11343453" cy="584128"/>
          </a:xfrm>
        </p:spPr>
        <p:txBody>
          <a:bodyPr>
            <a:no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indent="541338" algn="ctr">
              <a:buNone/>
            </a:pPr>
            <a:r>
              <a:rPr lang="ru-RU" sz="2000" dirty="0"/>
              <a:t>Распространение просветительских материалов по противодействию финансовому мошенничеству</a:t>
            </a:r>
          </a:p>
        </p:txBody>
      </p:sp>
      <p:sp>
        <p:nvSpPr>
          <p:cNvPr id="6" name="Рисунок 3"/>
          <p:cNvSpPr/>
          <p:nvPr/>
        </p:nvSpPr>
        <p:spPr>
          <a:xfrm>
            <a:off x="6203880" y="1971720"/>
            <a:ext cx="5554440" cy="4452480"/>
          </a:xfrm>
          <a:custGeom>
            <a:avLst/>
            <a:gdLst/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554440" h="4452480"/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6005509"/>
              </p:ext>
            </p:extLst>
          </p:nvPr>
        </p:nvGraphicFramePr>
        <p:xfrm>
          <a:off x="414865" y="1617128"/>
          <a:ext cx="11343455" cy="465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8780">
                  <a:extLst>
                    <a:ext uri="{9D8B030D-6E8A-4147-A177-3AD203B41FA5}">
                      <a16:colId xmlns:a16="http://schemas.microsoft.com/office/drawing/2014/main" xmlns="" val="2604947028"/>
                    </a:ext>
                  </a:extLst>
                </a:gridCol>
                <a:gridCol w="3854675">
                  <a:extLst>
                    <a:ext uri="{9D8B030D-6E8A-4147-A177-3AD203B41FA5}">
                      <a16:colId xmlns:a16="http://schemas.microsoft.com/office/drawing/2014/main" xmlns="" val="4204487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Точки</a:t>
                      </a:r>
                      <a:r>
                        <a:rPr lang="ru-RU" sz="1600" baseline="0" dirty="0" smtClean="0"/>
                        <a:t> распространения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Количественный показатель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962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Уголки финансовой грамотности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3529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городских и областных библиотеках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104</a:t>
                      </a:r>
                      <a:r>
                        <a:rPr lang="ru-RU" sz="1600" dirty="0" smtClean="0"/>
                        <a:t> точки присутствия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6509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территориальных подразделениях МФЦ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49</a:t>
                      </a:r>
                      <a:r>
                        <a:rPr lang="ru-RU" sz="1600" dirty="0" smtClean="0"/>
                        <a:t> точек присутствия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6983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организациях социального обслуживания населения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120</a:t>
                      </a:r>
                      <a:r>
                        <a:rPr lang="ru-RU" sz="1600" dirty="0" smtClean="0"/>
                        <a:t> точек присутствия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4952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lvl="1" indent="-285750">
                        <a:buFont typeface="Wingdings" panose="05000000000000000000" pitchFamily="2" charset="2"/>
                        <a:buChar char="Ø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центрах занятости населения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</a:t>
                      </a:r>
                      <a:r>
                        <a:rPr lang="ru-RU" sz="1600" dirty="0" smtClean="0"/>
                        <a:t> точек присутствия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645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образовательных организациях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</a:t>
                      </a:r>
                      <a:r>
                        <a:rPr lang="ru-RU" sz="1600" dirty="0" smtClean="0"/>
                        <a:t> точки присутствия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598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Распространение листовок через подразделения МВД России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</a:t>
                      </a: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тыс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экземпляров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91838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Размещение листовок и плакатов в подвижном составе и станциях Волгоградского скоростного трамвая и в городских троллейбусах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939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Печать просветительских материалов на платежках ЖКХ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</a:t>
                      </a: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млн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экземпляров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60043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Сайты и в социальных сетях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 </a:t>
                      </a:r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организаций – партнеров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873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Трансляция видеороликов Банка России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367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точек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0614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767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80" y="963453"/>
            <a:ext cx="11325225" cy="606994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Информационная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кампания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Неговори в ЮФО и СКФО</a:t>
            </a:r>
            <a:r>
              <a:rPr lang="ru-RU" dirty="0"/>
              <a:t/>
            </a:r>
            <a:br>
              <a:rPr lang="ru-RU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Нижний колонтитул 11">
            <a:extLst>
              <a:ext uri="{FF2B5EF4-FFF2-40B4-BE49-F238E27FC236}">
                <a16:creationId xmlns:a16="http://schemas.microsoft.com/office/drawing/2014/main" xmlns="" id="{7BF009CD-F79C-49F7-BCEC-AE9DA495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pPr lvl="0">
              <a:defRPr/>
            </a:pPr>
            <a:r>
              <a:rPr lang="ru-RU" dirty="0" smtClean="0"/>
              <a:t>Проекты Южного </a:t>
            </a:r>
            <a:r>
              <a:rPr lang="ru-RU" dirty="0"/>
              <a:t>ГУ Банка России по </a:t>
            </a:r>
            <a:r>
              <a:rPr lang="ru-RU" dirty="0" smtClean="0"/>
              <a:t>киберграмотности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D7C21FC-C31B-5249-80B0-B9CAB0678A47}"/>
              </a:ext>
            </a:extLst>
          </p:cNvPr>
          <p:cNvSpPr/>
          <p:nvPr/>
        </p:nvSpPr>
        <p:spPr>
          <a:xfrm>
            <a:off x="6686130" y="2471688"/>
            <a:ext cx="497759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распространение контента Банка России </a:t>
            </a:r>
            <a:endParaRPr lang="ru-RU" sz="1600" dirty="0">
              <a:latin typeface="+mj-lt"/>
              <a:ea typeface="Times New Roman" panose="02020603050405020304" pitchFamily="18" charset="0"/>
            </a:endParaRP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1600" dirty="0" smtClean="0">
                <a:latin typeface="+mj-lt"/>
                <a:ea typeface="Times New Roman" panose="02020603050405020304" pitchFamily="18" charset="0"/>
              </a:rPr>
              <a:t>     (печатные материалы, видеоматериалы)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800" dirty="0" smtClean="0">
                <a:latin typeface="+mj-lt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проведение </a:t>
            </a:r>
            <a:r>
              <a:rPr lang="ru-RU" sz="1600" dirty="0"/>
              <a:t>тематических встреч </a:t>
            </a:r>
            <a:r>
              <a:rPr lang="ru-RU" sz="1600" dirty="0" smtClean="0"/>
              <a:t>с населением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6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размещение </a:t>
            </a:r>
            <a:r>
              <a:rPr lang="ru-RU" sz="1600" dirty="0"/>
              <a:t>голосового оповещения о способах противодействия </a:t>
            </a:r>
            <a:r>
              <a:rPr lang="en-US" sz="1600" dirty="0"/>
              <a:t>IT</a:t>
            </a:r>
            <a:r>
              <a:rPr lang="ru-RU" sz="1600" dirty="0"/>
              <a:t>-преступлениям </a:t>
            </a:r>
            <a:endParaRPr lang="ru-RU" sz="16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6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размещение </a:t>
            </a:r>
            <a:r>
              <a:rPr lang="ru-RU" sz="1600" dirty="0"/>
              <a:t>макетов печатных материалов, видеороликов на </a:t>
            </a:r>
            <a:r>
              <a:rPr lang="ru-RU" sz="1600" dirty="0" smtClean="0"/>
              <a:t>Интернет-сайтах партнеров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600" dirty="0" smtClean="0"/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600" dirty="0" smtClean="0"/>
              <a:t>проведение онлайн-активностей в социальных сетях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9" t="1212" r="2865" b="2667"/>
          <a:stretch/>
        </p:blipFill>
        <p:spPr>
          <a:xfrm>
            <a:off x="411490" y="1436953"/>
            <a:ext cx="3760292" cy="5241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533457" y="5689576"/>
            <a:ext cx="3448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B366B3"/>
                </a:solidFill>
              </a:rPr>
              <a:t>п</a:t>
            </a:r>
            <a:r>
              <a:rPr lang="ru-RU" sz="1600" b="1" dirty="0" smtClean="0">
                <a:solidFill>
                  <a:srgbClr val="B366B3"/>
                </a:solidFill>
              </a:rPr>
              <a:t>ериод проведения:</a:t>
            </a:r>
          </a:p>
          <a:p>
            <a:pPr algn="ctr"/>
            <a:endParaRPr lang="ru-RU" sz="600" b="1" dirty="0" smtClean="0">
              <a:solidFill>
                <a:srgbClr val="B366B3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B366B3"/>
                </a:solidFill>
              </a:rPr>
              <a:t>сентябрь </a:t>
            </a:r>
            <a:r>
              <a:rPr lang="ru-RU" sz="2000" b="1" dirty="0">
                <a:solidFill>
                  <a:srgbClr val="B366B3"/>
                </a:solidFill>
              </a:rPr>
              <a:t>- ноябрь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245330" y="1928554"/>
            <a:ext cx="6546075" cy="3637602"/>
          </a:xfrm>
          <a:prstGeom prst="rect">
            <a:avLst/>
          </a:prstGeom>
          <a:noFill/>
          <a:ln w="28575">
            <a:solidFill>
              <a:srgbClr val="B366B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>
              <a:solidFill>
                <a:srgbClr val="B366B3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92825" y="1771379"/>
            <a:ext cx="2000751" cy="5768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Мероприятия</a:t>
            </a:r>
            <a:endParaRPr lang="ru-RU" b="1" i="1" dirty="0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12E88BF-CCC2-4A17-B85D-D351331A2ECB}"/>
              </a:ext>
            </a:extLst>
          </p:cNvPr>
          <p:cNvGrpSpPr>
            <a:grpSpLocks noChangeAspect="1"/>
          </p:cNvGrpSpPr>
          <p:nvPr/>
        </p:nvGrpSpPr>
        <p:grpSpPr>
          <a:xfrm>
            <a:off x="5561484" y="3215897"/>
            <a:ext cx="863432" cy="1120710"/>
            <a:chOff x="2524537" y="3512938"/>
            <a:chExt cx="346621" cy="449906"/>
          </a:xfrm>
          <a:solidFill>
            <a:schemeClr val="accent1"/>
          </a:solidFill>
        </p:grpSpPr>
        <p:grpSp>
          <p:nvGrpSpPr>
            <p:cNvPr id="22" name="Рисунок 1183">
              <a:extLst>
                <a:ext uri="{FF2B5EF4-FFF2-40B4-BE49-F238E27FC236}">
                  <a16:creationId xmlns:a16="http://schemas.microsoft.com/office/drawing/2014/main" xmlns="" id="{046714EB-9EB2-419E-B774-997A08C780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24537" y="3512938"/>
              <a:ext cx="346621" cy="449906"/>
              <a:chOff x="2524537" y="3528593"/>
              <a:chExt cx="346621" cy="449906"/>
            </a:xfrm>
            <a:grpFill/>
          </p:grpSpPr>
          <p:sp>
            <p:nvSpPr>
              <p:cNvPr id="26" name="Полилиния: фигура 409">
                <a:extLst>
                  <a:ext uri="{FF2B5EF4-FFF2-40B4-BE49-F238E27FC236}">
                    <a16:creationId xmlns:a16="http://schemas.microsoft.com/office/drawing/2014/main" xmlns="" id="{FF05639D-0F13-4215-AB5D-9E9F4CA20F2B}"/>
                  </a:ext>
                </a:extLst>
              </p:cNvPr>
              <p:cNvSpPr/>
              <p:nvPr/>
            </p:nvSpPr>
            <p:spPr>
              <a:xfrm>
                <a:off x="2540956" y="3600958"/>
                <a:ext cx="316216" cy="328378"/>
              </a:xfrm>
              <a:custGeom>
                <a:avLst/>
                <a:gdLst>
                  <a:gd name="connsiteX0" fmla="*/ 306486 w 316215"/>
                  <a:gd name="connsiteY0" fmla="*/ 0 h 328378"/>
                  <a:gd name="connsiteX1" fmla="*/ 306486 w 316215"/>
                  <a:gd name="connsiteY1" fmla="*/ 321689 h 328378"/>
                  <a:gd name="connsiteX2" fmla="*/ 12162 w 316215"/>
                  <a:gd name="connsiteY2" fmla="*/ 321689 h 328378"/>
                  <a:gd name="connsiteX3" fmla="*/ 12162 w 316215"/>
                  <a:gd name="connsiteY3" fmla="*/ 0 h 328378"/>
                  <a:gd name="connsiteX4" fmla="*/ 0 w 316215"/>
                  <a:gd name="connsiteY4" fmla="*/ 0 h 328378"/>
                  <a:gd name="connsiteX5" fmla="*/ 0 w 316215"/>
                  <a:gd name="connsiteY5" fmla="*/ 327770 h 328378"/>
                  <a:gd name="connsiteX6" fmla="*/ 6081 w 316215"/>
                  <a:gd name="connsiteY6" fmla="*/ 333851 h 328378"/>
                  <a:gd name="connsiteX7" fmla="*/ 312567 w 316215"/>
                  <a:gd name="connsiteY7" fmla="*/ 333851 h 328378"/>
                  <a:gd name="connsiteX8" fmla="*/ 318648 w 316215"/>
                  <a:gd name="connsiteY8" fmla="*/ 327770 h 328378"/>
                  <a:gd name="connsiteX9" fmla="*/ 318648 w 316215"/>
                  <a:gd name="connsiteY9" fmla="*/ 0 h 328378"/>
                  <a:gd name="connsiteX10" fmla="*/ 306486 w 316215"/>
                  <a:gd name="connsiteY10" fmla="*/ 0 h 328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6215" h="328378">
                    <a:moveTo>
                      <a:pt x="306486" y="0"/>
                    </a:moveTo>
                    <a:lnTo>
                      <a:pt x="306486" y="321689"/>
                    </a:lnTo>
                    <a:lnTo>
                      <a:pt x="12162" y="321689"/>
                    </a:lnTo>
                    <a:lnTo>
                      <a:pt x="12162" y="0"/>
                    </a:lnTo>
                    <a:lnTo>
                      <a:pt x="0" y="0"/>
                    </a:lnTo>
                    <a:lnTo>
                      <a:pt x="0" y="327770"/>
                    </a:lnTo>
                    <a:cubicBezTo>
                      <a:pt x="0" y="330811"/>
                      <a:pt x="3041" y="333851"/>
                      <a:pt x="6081" y="333851"/>
                    </a:cubicBezTo>
                    <a:lnTo>
                      <a:pt x="312567" y="333851"/>
                    </a:lnTo>
                    <a:cubicBezTo>
                      <a:pt x="316216" y="333851"/>
                      <a:pt x="318648" y="330811"/>
                      <a:pt x="318648" y="327770"/>
                    </a:cubicBezTo>
                    <a:lnTo>
                      <a:pt x="318648" y="0"/>
                    </a:lnTo>
                    <a:lnTo>
                      <a:pt x="306486" y="0"/>
                    </a:lnTo>
                    <a:close/>
                  </a:path>
                </a:pathLst>
              </a:custGeom>
              <a:grpFill/>
              <a:ln w="6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7" name="Полилиния: фигура 410">
                <a:extLst>
                  <a:ext uri="{FF2B5EF4-FFF2-40B4-BE49-F238E27FC236}">
                    <a16:creationId xmlns:a16="http://schemas.microsoft.com/office/drawing/2014/main" xmlns="" id="{BF1A8219-C6D1-420C-A539-F20AA03DCE0C}"/>
                  </a:ext>
                </a:extLst>
              </p:cNvPr>
              <p:cNvSpPr/>
              <p:nvPr/>
            </p:nvSpPr>
            <p:spPr>
              <a:xfrm>
                <a:off x="2599827" y="3922039"/>
                <a:ext cx="103378" cy="54730"/>
              </a:xfrm>
              <a:custGeom>
                <a:avLst/>
                <a:gdLst>
                  <a:gd name="connsiteX0" fmla="*/ 6196 w 103378"/>
                  <a:gd name="connsiteY0" fmla="*/ 58378 h 54729"/>
                  <a:gd name="connsiteX1" fmla="*/ 115 w 103378"/>
                  <a:gd name="connsiteY1" fmla="*/ 53514 h 54729"/>
                  <a:gd name="connsiteX2" fmla="*/ 4980 w 103378"/>
                  <a:gd name="connsiteY2" fmla="*/ 46216 h 54729"/>
                  <a:gd name="connsiteX3" fmla="*/ 96196 w 103378"/>
                  <a:gd name="connsiteY3" fmla="*/ 26757 h 54729"/>
                  <a:gd name="connsiteX4" fmla="*/ 96196 w 103378"/>
                  <a:gd name="connsiteY4" fmla="*/ 6081 h 54729"/>
                  <a:gd name="connsiteX5" fmla="*/ 102277 w 103378"/>
                  <a:gd name="connsiteY5" fmla="*/ 0 h 54729"/>
                  <a:gd name="connsiteX6" fmla="*/ 108358 w 103378"/>
                  <a:gd name="connsiteY6" fmla="*/ 6081 h 54729"/>
                  <a:gd name="connsiteX7" fmla="*/ 108358 w 103378"/>
                  <a:gd name="connsiteY7" fmla="*/ 32230 h 54729"/>
                  <a:gd name="connsiteX8" fmla="*/ 103493 w 103378"/>
                  <a:gd name="connsiteY8" fmla="*/ 38311 h 54729"/>
                  <a:gd name="connsiteX9" fmla="*/ 7413 w 103378"/>
                  <a:gd name="connsiteY9" fmla="*/ 58987 h 54729"/>
                  <a:gd name="connsiteX10" fmla="*/ 6196 w 103378"/>
                  <a:gd name="connsiteY10" fmla="*/ 58378 h 54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3378" h="54729">
                    <a:moveTo>
                      <a:pt x="6196" y="58378"/>
                    </a:moveTo>
                    <a:cubicBezTo>
                      <a:pt x="3156" y="58378"/>
                      <a:pt x="723" y="56554"/>
                      <a:pt x="115" y="53514"/>
                    </a:cubicBezTo>
                    <a:cubicBezTo>
                      <a:pt x="-493" y="50473"/>
                      <a:pt x="1331" y="46824"/>
                      <a:pt x="4980" y="46216"/>
                    </a:cubicBezTo>
                    <a:lnTo>
                      <a:pt x="96196" y="26757"/>
                    </a:lnTo>
                    <a:lnTo>
                      <a:pt x="96196" y="6081"/>
                    </a:lnTo>
                    <a:cubicBezTo>
                      <a:pt x="96196" y="2432"/>
                      <a:pt x="98629" y="0"/>
                      <a:pt x="102277" y="0"/>
                    </a:cubicBezTo>
                    <a:cubicBezTo>
                      <a:pt x="105926" y="0"/>
                      <a:pt x="108358" y="2432"/>
                      <a:pt x="108358" y="6081"/>
                    </a:cubicBezTo>
                    <a:lnTo>
                      <a:pt x="108358" y="32230"/>
                    </a:lnTo>
                    <a:cubicBezTo>
                      <a:pt x="108358" y="35270"/>
                      <a:pt x="106534" y="37703"/>
                      <a:pt x="103493" y="38311"/>
                    </a:cubicBezTo>
                    <a:lnTo>
                      <a:pt x="7413" y="58987"/>
                    </a:lnTo>
                    <a:cubicBezTo>
                      <a:pt x="6804" y="58378"/>
                      <a:pt x="6804" y="58378"/>
                      <a:pt x="6196" y="58378"/>
                    </a:cubicBezTo>
                    <a:close/>
                  </a:path>
                </a:pathLst>
              </a:custGeom>
              <a:grpFill/>
              <a:ln w="6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8" name="Полилиния: фигура 411">
                <a:extLst>
                  <a:ext uri="{FF2B5EF4-FFF2-40B4-BE49-F238E27FC236}">
                    <a16:creationId xmlns:a16="http://schemas.microsoft.com/office/drawing/2014/main" xmlns="" id="{BFD6F10D-254C-4B59-BAA0-B1F03C00AF07}"/>
                  </a:ext>
                </a:extLst>
              </p:cNvPr>
              <p:cNvSpPr/>
              <p:nvPr/>
            </p:nvSpPr>
            <p:spPr>
              <a:xfrm>
                <a:off x="2695929" y="3948094"/>
                <a:ext cx="109459" cy="30405"/>
              </a:xfrm>
              <a:custGeom>
                <a:avLst/>
                <a:gdLst>
                  <a:gd name="connsiteX0" fmla="*/ 104688 w 109459"/>
                  <a:gd name="connsiteY0" fmla="*/ 32324 h 30405"/>
                  <a:gd name="connsiteX1" fmla="*/ 103472 w 109459"/>
                  <a:gd name="connsiteY1" fmla="*/ 32324 h 30405"/>
                  <a:gd name="connsiteX2" fmla="*/ 4959 w 109459"/>
                  <a:gd name="connsiteY2" fmla="*/ 12256 h 30405"/>
                  <a:gd name="connsiteX3" fmla="*/ 94 w 109459"/>
                  <a:gd name="connsiteY3" fmla="*/ 4959 h 30405"/>
                  <a:gd name="connsiteX4" fmla="*/ 7391 w 109459"/>
                  <a:gd name="connsiteY4" fmla="*/ 94 h 30405"/>
                  <a:gd name="connsiteX5" fmla="*/ 105904 w 109459"/>
                  <a:gd name="connsiteY5" fmla="*/ 20769 h 30405"/>
                  <a:gd name="connsiteX6" fmla="*/ 110769 w 109459"/>
                  <a:gd name="connsiteY6" fmla="*/ 28067 h 30405"/>
                  <a:gd name="connsiteX7" fmla="*/ 104688 w 109459"/>
                  <a:gd name="connsiteY7" fmla="*/ 32324 h 3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9459" h="30405">
                    <a:moveTo>
                      <a:pt x="104688" y="32324"/>
                    </a:moveTo>
                    <a:cubicBezTo>
                      <a:pt x="104080" y="32324"/>
                      <a:pt x="104080" y="32324"/>
                      <a:pt x="103472" y="32324"/>
                    </a:cubicBezTo>
                    <a:lnTo>
                      <a:pt x="4959" y="12256"/>
                    </a:lnTo>
                    <a:cubicBezTo>
                      <a:pt x="1918" y="11648"/>
                      <a:pt x="-514" y="8607"/>
                      <a:pt x="94" y="4959"/>
                    </a:cubicBezTo>
                    <a:cubicBezTo>
                      <a:pt x="702" y="1918"/>
                      <a:pt x="3742" y="-514"/>
                      <a:pt x="7391" y="94"/>
                    </a:cubicBezTo>
                    <a:lnTo>
                      <a:pt x="105904" y="20769"/>
                    </a:lnTo>
                    <a:cubicBezTo>
                      <a:pt x="108945" y="21378"/>
                      <a:pt x="111377" y="24418"/>
                      <a:pt x="110769" y="28067"/>
                    </a:cubicBezTo>
                    <a:cubicBezTo>
                      <a:pt x="110161" y="30499"/>
                      <a:pt x="107729" y="32324"/>
                      <a:pt x="104688" y="32324"/>
                    </a:cubicBezTo>
                    <a:close/>
                  </a:path>
                </a:pathLst>
              </a:custGeom>
              <a:grpFill/>
              <a:ln w="6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9" name="Полилиния: фигура 412">
                <a:extLst>
                  <a:ext uri="{FF2B5EF4-FFF2-40B4-BE49-F238E27FC236}">
                    <a16:creationId xmlns:a16="http://schemas.microsoft.com/office/drawing/2014/main" xmlns="" id="{6EA152F8-92E3-4953-BEB0-A8EBAFFA6E4D}"/>
                  </a:ext>
                </a:extLst>
              </p:cNvPr>
              <p:cNvSpPr/>
              <p:nvPr/>
            </p:nvSpPr>
            <p:spPr>
              <a:xfrm>
                <a:off x="2530618" y="3554742"/>
                <a:ext cx="334459" cy="48649"/>
              </a:xfrm>
              <a:custGeom>
                <a:avLst/>
                <a:gdLst>
                  <a:gd name="connsiteX0" fmla="*/ 0 w 334458"/>
                  <a:gd name="connsiteY0" fmla="*/ 0 h 48648"/>
                  <a:gd name="connsiteX1" fmla="*/ 0 w 334458"/>
                  <a:gd name="connsiteY1" fmla="*/ 52297 h 48648"/>
                  <a:gd name="connsiteX2" fmla="*/ 338716 w 334458"/>
                  <a:gd name="connsiteY2" fmla="*/ 52297 h 48648"/>
                  <a:gd name="connsiteX3" fmla="*/ 338716 w 334458"/>
                  <a:gd name="connsiteY3" fmla="*/ 0 h 48648"/>
                  <a:gd name="connsiteX4" fmla="*/ 0 w 334458"/>
                  <a:gd name="connsiteY4" fmla="*/ 0 h 48648"/>
                  <a:gd name="connsiteX5" fmla="*/ 332634 w 334458"/>
                  <a:gd name="connsiteY5" fmla="*/ 46216 h 48648"/>
                  <a:gd name="connsiteX6" fmla="*/ 6081 w 334458"/>
                  <a:gd name="connsiteY6" fmla="*/ 46216 h 48648"/>
                  <a:gd name="connsiteX7" fmla="*/ 6081 w 334458"/>
                  <a:gd name="connsiteY7" fmla="*/ 6081 h 48648"/>
                  <a:gd name="connsiteX8" fmla="*/ 332634 w 334458"/>
                  <a:gd name="connsiteY8" fmla="*/ 6081 h 48648"/>
                  <a:gd name="connsiteX9" fmla="*/ 332634 w 334458"/>
                  <a:gd name="connsiteY9" fmla="*/ 46216 h 48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34458" h="48648">
                    <a:moveTo>
                      <a:pt x="0" y="0"/>
                    </a:moveTo>
                    <a:lnTo>
                      <a:pt x="0" y="52297"/>
                    </a:lnTo>
                    <a:lnTo>
                      <a:pt x="338716" y="52297"/>
                    </a:lnTo>
                    <a:lnTo>
                      <a:pt x="338716" y="0"/>
                    </a:lnTo>
                    <a:lnTo>
                      <a:pt x="0" y="0"/>
                    </a:lnTo>
                    <a:close/>
                    <a:moveTo>
                      <a:pt x="332634" y="46216"/>
                    </a:moveTo>
                    <a:lnTo>
                      <a:pt x="6081" y="46216"/>
                    </a:lnTo>
                    <a:lnTo>
                      <a:pt x="6081" y="6081"/>
                    </a:lnTo>
                    <a:lnTo>
                      <a:pt x="332634" y="6081"/>
                    </a:lnTo>
                    <a:lnTo>
                      <a:pt x="332634" y="46216"/>
                    </a:lnTo>
                    <a:close/>
                  </a:path>
                </a:pathLst>
              </a:custGeom>
              <a:grpFill/>
              <a:ln w="6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0" name="Полилиния: фигура 413">
                <a:extLst>
                  <a:ext uri="{FF2B5EF4-FFF2-40B4-BE49-F238E27FC236}">
                    <a16:creationId xmlns:a16="http://schemas.microsoft.com/office/drawing/2014/main" xmlns="" id="{FA388F2F-DC7D-4542-A2BA-5FA899E4F6D8}"/>
                  </a:ext>
                </a:extLst>
              </p:cNvPr>
              <p:cNvSpPr/>
              <p:nvPr/>
            </p:nvSpPr>
            <p:spPr>
              <a:xfrm>
                <a:off x="2524537" y="3548661"/>
                <a:ext cx="346621" cy="60811"/>
              </a:xfrm>
              <a:custGeom>
                <a:avLst/>
                <a:gdLst>
                  <a:gd name="connsiteX0" fmla="*/ 344797 w 346620"/>
                  <a:gd name="connsiteY0" fmla="*/ 0 h 60810"/>
                  <a:gd name="connsiteX1" fmla="*/ 6081 w 346620"/>
                  <a:gd name="connsiteY1" fmla="*/ 0 h 60810"/>
                  <a:gd name="connsiteX2" fmla="*/ 0 w 346620"/>
                  <a:gd name="connsiteY2" fmla="*/ 6081 h 60810"/>
                  <a:gd name="connsiteX3" fmla="*/ 0 w 346620"/>
                  <a:gd name="connsiteY3" fmla="*/ 58378 h 60810"/>
                  <a:gd name="connsiteX4" fmla="*/ 6081 w 346620"/>
                  <a:gd name="connsiteY4" fmla="*/ 64459 h 60810"/>
                  <a:gd name="connsiteX5" fmla="*/ 344797 w 346620"/>
                  <a:gd name="connsiteY5" fmla="*/ 64459 h 60810"/>
                  <a:gd name="connsiteX6" fmla="*/ 350878 w 346620"/>
                  <a:gd name="connsiteY6" fmla="*/ 58378 h 60810"/>
                  <a:gd name="connsiteX7" fmla="*/ 350878 w 346620"/>
                  <a:gd name="connsiteY7" fmla="*/ 6081 h 60810"/>
                  <a:gd name="connsiteX8" fmla="*/ 344797 w 346620"/>
                  <a:gd name="connsiteY8" fmla="*/ 0 h 60810"/>
                  <a:gd name="connsiteX9" fmla="*/ 338716 w 346620"/>
                  <a:gd name="connsiteY9" fmla="*/ 52297 h 60810"/>
                  <a:gd name="connsiteX10" fmla="*/ 12162 w 346620"/>
                  <a:gd name="connsiteY10" fmla="*/ 52297 h 60810"/>
                  <a:gd name="connsiteX11" fmla="*/ 12162 w 346620"/>
                  <a:gd name="connsiteY11" fmla="*/ 12162 h 60810"/>
                  <a:gd name="connsiteX12" fmla="*/ 338716 w 346620"/>
                  <a:gd name="connsiteY12" fmla="*/ 12162 h 60810"/>
                  <a:gd name="connsiteX13" fmla="*/ 338716 w 346620"/>
                  <a:gd name="connsiteY13" fmla="*/ 52297 h 60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46620" h="60810">
                    <a:moveTo>
                      <a:pt x="344797" y="0"/>
                    </a:moveTo>
                    <a:lnTo>
                      <a:pt x="6081" y="0"/>
                    </a:lnTo>
                    <a:cubicBezTo>
                      <a:pt x="2432" y="0"/>
                      <a:pt x="0" y="3041"/>
                      <a:pt x="0" y="6081"/>
                    </a:cubicBezTo>
                    <a:lnTo>
                      <a:pt x="0" y="58378"/>
                    </a:lnTo>
                    <a:cubicBezTo>
                      <a:pt x="0" y="62027"/>
                      <a:pt x="2432" y="64459"/>
                      <a:pt x="6081" y="64459"/>
                    </a:cubicBezTo>
                    <a:lnTo>
                      <a:pt x="344797" y="64459"/>
                    </a:lnTo>
                    <a:cubicBezTo>
                      <a:pt x="348445" y="64459"/>
                      <a:pt x="350878" y="62027"/>
                      <a:pt x="350878" y="58378"/>
                    </a:cubicBezTo>
                    <a:lnTo>
                      <a:pt x="350878" y="6081"/>
                    </a:lnTo>
                    <a:cubicBezTo>
                      <a:pt x="350878" y="3041"/>
                      <a:pt x="348445" y="0"/>
                      <a:pt x="344797" y="0"/>
                    </a:cubicBezTo>
                    <a:close/>
                    <a:moveTo>
                      <a:pt x="338716" y="52297"/>
                    </a:moveTo>
                    <a:lnTo>
                      <a:pt x="12162" y="52297"/>
                    </a:lnTo>
                    <a:lnTo>
                      <a:pt x="12162" y="12162"/>
                    </a:lnTo>
                    <a:lnTo>
                      <a:pt x="338716" y="12162"/>
                    </a:lnTo>
                    <a:lnTo>
                      <a:pt x="338716" y="52297"/>
                    </a:lnTo>
                    <a:close/>
                  </a:path>
                </a:pathLst>
              </a:custGeom>
              <a:grpFill/>
              <a:ln w="6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1" name="Полилиния: фигура 414">
                <a:extLst>
                  <a:ext uri="{FF2B5EF4-FFF2-40B4-BE49-F238E27FC236}">
                    <a16:creationId xmlns:a16="http://schemas.microsoft.com/office/drawing/2014/main" xmlns="" id="{7E7636AE-C6E9-4703-B07F-E5D4DC4705F4}"/>
                  </a:ext>
                </a:extLst>
              </p:cNvPr>
              <p:cNvSpPr/>
              <p:nvPr/>
            </p:nvSpPr>
            <p:spPr>
              <a:xfrm>
                <a:off x="2694199" y="3528593"/>
                <a:ext cx="12162" cy="30405"/>
              </a:xfrm>
              <a:custGeom>
                <a:avLst/>
                <a:gdLst>
                  <a:gd name="connsiteX0" fmla="*/ 6081 w 12162"/>
                  <a:gd name="connsiteY0" fmla="*/ 32230 h 30405"/>
                  <a:gd name="connsiteX1" fmla="*/ 0 w 12162"/>
                  <a:gd name="connsiteY1" fmla="*/ 26149 h 30405"/>
                  <a:gd name="connsiteX2" fmla="*/ 0 w 12162"/>
                  <a:gd name="connsiteY2" fmla="*/ 6081 h 30405"/>
                  <a:gd name="connsiteX3" fmla="*/ 6081 w 12162"/>
                  <a:gd name="connsiteY3" fmla="*/ 0 h 30405"/>
                  <a:gd name="connsiteX4" fmla="*/ 12162 w 12162"/>
                  <a:gd name="connsiteY4" fmla="*/ 6081 h 30405"/>
                  <a:gd name="connsiteX5" fmla="*/ 12162 w 12162"/>
                  <a:gd name="connsiteY5" fmla="*/ 26149 h 30405"/>
                  <a:gd name="connsiteX6" fmla="*/ 6081 w 12162"/>
                  <a:gd name="connsiteY6" fmla="*/ 32230 h 30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62" h="30405">
                    <a:moveTo>
                      <a:pt x="6081" y="32230"/>
                    </a:moveTo>
                    <a:cubicBezTo>
                      <a:pt x="2432" y="32230"/>
                      <a:pt x="0" y="29797"/>
                      <a:pt x="0" y="26149"/>
                    </a:cubicBezTo>
                    <a:lnTo>
                      <a:pt x="0" y="6081"/>
                    </a:lnTo>
                    <a:cubicBezTo>
                      <a:pt x="0" y="2432"/>
                      <a:pt x="2432" y="0"/>
                      <a:pt x="6081" y="0"/>
                    </a:cubicBezTo>
                    <a:cubicBezTo>
                      <a:pt x="9730" y="0"/>
                      <a:pt x="12162" y="2432"/>
                      <a:pt x="12162" y="6081"/>
                    </a:cubicBezTo>
                    <a:lnTo>
                      <a:pt x="12162" y="26149"/>
                    </a:lnTo>
                    <a:cubicBezTo>
                      <a:pt x="12162" y="29797"/>
                      <a:pt x="9122" y="32230"/>
                      <a:pt x="6081" y="32230"/>
                    </a:cubicBezTo>
                    <a:close/>
                  </a:path>
                </a:pathLst>
              </a:custGeom>
              <a:grpFill/>
              <a:ln w="6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2" name="Полилиния: фигура 415">
                <a:extLst>
                  <a:ext uri="{FF2B5EF4-FFF2-40B4-BE49-F238E27FC236}">
                    <a16:creationId xmlns:a16="http://schemas.microsoft.com/office/drawing/2014/main" xmlns="" id="{7D279ED3-B7EF-46E3-8206-A8350FB4F379}"/>
                  </a:ext>
                </a:extLst>
              </p:cNvPr>
              <p:cNvSpPr/>
              <p:nvPr/>
            </p:nvSpPr>
            <p:spPr>
              <a:xfrm>
                <a:off x="2598726" y="3790079"/>
                <a:ext cx="200675" cy="12162"/>
              </a:xfrm>
              <a:custGeom>
                <a:avLst/>
                <a:gdLst>
                  <a:gd name="connsiteX0" fmla="*/ 196419 w 200675"/>
                  <a:gd name="connsiteY0" fmla="*/ 12162 h 12162"/>
                  <a:gd name="connsiteX1" fmla="*/ 6081 w 200675"/>
                  <a:gd name="connsiteY1" fmla="*/ 12162 h 12162"/>
                  <a:gd name="connsiteX2" fmla="*/ 0 w 200675"/>
                  <a:gd name="connsiteY2" fmla="*/ 6081 h 12162"/>
                  <a:gd name="connsiteX3" fmla="*/ 6081 w 200675"/>
                  <a:gd name="connsiteY3" fmla="*/ 0 h 12162"/>
                  <a:gd name="connsiteX4" fmla="*/ 195810 w 200675"/>
                  <a:gd name="connsiteY4" fmla="*/ 0 h 12162"/>
                  <a:gd name="connsiteX5" fmla="*/ 201892 w 200675"/>
                  <a:gd name="connsiteY5" fmla="*/ 6081 h 12162"/>
                  <a:gd name="connsiteX6" fmla="*/ 196419 w 200675"/>
                  <a:gd name="connsiteY6" fmla="*/ 12162 h 1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675" h="12162">
                    <a:moveTo>
                      <a:pt x="196419" y="12162"/>
                    </a:moveTo>
                    <a:lnTo>
                      <a:pt x="6081" y="12162"/>
                    </a:lnTo>
                    <a:cubicBezTo>
                      <a:pt x="2432" y="12162"/>
                      <a:pt x="0" y="9730"/>
                      <a:pt x="0" y="6081"/>
                    </a:cubicBezTo>
                    <a:cubicBezTo>
                      <a:pt x="0" y="2432"/>
                      <a:pt x="2432" y="0"/>
                      <a:pt x="6081" y="0"/>
                    </a:cubicBezTo>
                    <a:lnTo>
                      <a:pt x="195810" y="0"/>
                    </a:lnTo>
                    <a:cubicBezTo>
                      <a:pt x="199459" y="0"/>
                      <a:pt x="201892" y="2432"/>
                      <a:pt x="201892" y="6081"/>
                    </a:cubicBezTo>
                    <a:cubicBezTo>
                      <a:pt x="202500" y="9730"/>
                      <a:pt x="199459" y="12162"/>
                      <a:pt x="196419" y="12162"/>
                    </a:cubicBezTo>
                    <a:close/>
                  </a:path>
                </a:pathLst>
              </a:custGeom>
              <a:grpFill/>
              <a:ln w="6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3" name="Полилиния: фигура 416">
                <a:extLst>
                  <a:ext uri="{FF2B5EF4-FFF2-40B4-BE49-F238E27FC236}">
                    <a16:creationId xmlns:a16="http://schemas.microsoft.com/office/drawing/2014/main" xmlns="" id="{1ED9D04B-5CD5-4056-80BC-B3D354CCDB22}"/>
                  </a:ext>
                </a:extLst>
              </p:cNvPr>
              <p:cNvSpPr/>
              <p:nvPr/>
            </p:nvSpPr>
            <p:spPr>
              <a:xfrm>
                <a:off x="2598726" y="3832039"/>
                <a:ext cx="200675" cy="12162"/>
              </a:xfrm>
              <a:custGeom>
                <a:avLst/>
                <a:gdLst>
                  <a:gd name="connsiteX0" fmla="*/ 196419 w 200675"/>
                  <a:gd name="connsiteY0" fmla="*/ 12162 h 12162"/>
                  <a:gd name="connsiteX1" fmla="*/ 6081 w 200675"/>
                  <a:gd name="connsiteY1" fmla="*/ 12162 h 12162"/>
                  <a:gd name="connsiteX2" fmla="*/ 0 w 200675"/>
                  <a:gd name="connsiteY2" fmla="*/ 6081 h 12162"/>
                  <a:gd name="connsiteX3" fmla="*/ 6081 w 200675"/>
                  <a:gd name="connsiteY3" fmla="*/ 0 h 12162"/>
                  <a:gd name="connsiteX4" fmla="*/ 195810 w 200675"/>
                  <a:gd name="connsiteY4" fmla="*/ 0 h 12162"/>
                  <a:gd name="connsiteX5" fmla="*/ 201892 w 200675"/>
                  <a:gd name="connsiteY5" fmla="*/ 6081 h 12162"/>
                  <a:gd name="connsiteX6" fmla="*/ 196419 w 200675"/>
                  <a:gd name="connsiteY6" fmla="*/ 12162 h 1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675" h="12162">
                    <a:moveTo>
                      <a:pt x="196419" y="12162"/>
                    </a:moveTo>
                    <a:lnTo>
                      <a:pt x="6081" y="12162"/>
                    </a:lnTo>
                    <a:cubicBezTo>
                      <a:pt x="2432" y="12162"/>
                      <a:pt x="0" y="9730"/>
                      <a:pt x="0" y="6081"/>
                    </a:cubicBezTo>
                    <a:cubicBezTo>
                      <a:pt x="0" y="2432"/>
                      <a:pt x="2432" y="0"/>
                      <a:pt x="6081" y="0"/>
                    </a:cubicBezTo>
                    <a:lnTo>
                      <a:pt x="195810" y="0"/>
                    </a:lnTo>
                    <a:cubicBezTo>
                      <a:pt x="199459" y="0"/>
                      <a:pt x="201892" y="2432"/>
                      <a:pt x="201892" y="6081"/>
                    </a:cubicBezTo>
                    <a:cubicBezTo>
                      <a:pt x="202500" y="9730"/>
                      <a:pt x="199459" y="12162"/>
                      <a:pt x="196419" y="12162"/>
                    </a:cubicBezTo>
                    <a:close/>
                  </a:path>
                </a:pathLst>
              </a:custGeom>
              <a:grpFill/>
              <a:ln w="6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34" name="Полилиния: фигура 417">
                <a:extLst>
                  <a:ext uri="{FF2B5EF4-FFF2-40B4-BE49-F238E27FC236}">
                    <a16:creationId xmlns:a16="http://schemas.microsoft.com/office/drawing/2014/main" xmlns="" id="{1530FCEF-9927-48B5-B43D-6FA5487A9D5F}"/>
                  </a:ext>
                </a:extLst>
              </p:cNvPr>
              <p:cNvSpPr/>
              <p:nvPr/>
            </p:nvSpPr>
            <p:spPr>
              <a:xfrm>
                <a:off x="2598726" y="3874607"/>
                <a:ext cx="200675" cy="12162"/>
              </a:xfrm>
              <a:custGeom>
                <a:avLst/>
                <a:gdLst>
                  <a:gd name="connsiteX0" fmla="*/ 196419 w 200675"/>
                  <a:gd name="connsiteY0" fmla="*/ 12162 h 12162"/>
                  <a:gd name="connsiteX1" fmla="*/ 6081 w 200675"/>
                  <a:gd name="connsiteY1" fmla="*/ 12162 h 12162"/>
                  <a:gd name="connsiteX2" fmla="*/ 0 w 200675"/>
                  <a:gd name="connsiteY2" fmla="*/ 6081 h 12162"/>
                  <a:gd name="connsiteX3" fmla="*/ 6081 w 200675"/>
                  <a:gd name="connsiteY3" fmla="*/ 0 h 12162"/>
                  <a:gd name="connsiteX4" fmla="*/ 195810 w 200675"/>
                  <a:gd name="connsiteY4" fmla="*/ 0 h 12162"/>
                  <a:gd name="connsiteX5" fmla="*/ 201892 w 200675"/>
                  <a:gd name="connsiteY5" fmla="*/ 6081 h 12162"/>
                  <a:gd name="connsiteX6" fmla="*/ 196419 w 200675"/>
                  <a:gd name="connsiteY6" fmla="*/ 12162 h 12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675" h="12162">
                    <a:moveTo>
                      <a:pt x="196419" y="12162"/>
                    </a:moveTo>
                    <a:lnTo>
                      <a:pt x="6081" y="12162"/>
                    </a:lnTo>
                    <a:cubicBezTo>
                      <a:pt x="2432" y="12162"/>
                      <a:pt x="0" y="9730"/>
                      <a:pt x="0" y="6081"/>
                    </a:cubicBezTo>
                    <a:cubicBezTo>
                      <a:pt x="0" y="2432"/>
                      <a:pt x="2432" y="0"/>
                      <a:pt x="6081" y="0"/>
                    </a:cubicBezTo>
                    <a:lnTo>
                      <a:pt x="195810" y="0"/>
                    </a:lnTo>
                    <a:cubicBezTo>
                      <a:pt x="199459" y="0"/>
                      <a:pt x="201892" y="2432"/>
                      <a:pt x="201892" y="6081"/>
                    </a:cubicBezTo>
                    <a:cubicBezTo>
                      <a:pt x="202500" y="9122"/>
                      <a:pt x="199459" y="12162"/>
                      <a:pt x="196419" y="12162"/>
                    </a:cubicBezTo>
                    <a:close/>
                  </a:path>
                </a:pathLst>
              </a:custGeom>
              <a:grpFill/>
              <a:ln w="60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  <p:grpSp>
          <p:nvGrpSpPr>
            <p:cNvPr id="23" name="Рисунок 16">
              <a:extLst>
                <a:ext uri="{FF2B5EF4-FFF2-40B4-BE49-F238E27FC236}">
                  <a16:creationId xmlns:a16="http://schemas.microsoft.com/office/drawing/2014/main" xmlns="" id="{54607C3C-FB65-450E-B195-9033DFC80424}"/>
                </a:ext>
              </a:extLst>
            </p:cNvPr>
            <p:cNvGrpSpPr/>
            <p:nvPr/>
          </p:nvGrpSpPr>
          <p:grpSpPr>
            <a:xfrm>
              <a:off x="2624681" y="3611233"/>
              <a:ext cx="146333" cy="146333"/>
              <a:chOff x="5419725" y="2752725"/>
              <a:chExt cx="1352550" cy="1352550"/>
            </a:xfrm>
            <a:grpFill/>
          </p:grpSpPr>
          <p:sp>
            <p:nvSpPr>
              <p:cNvPr id="24" name="Полилиния: фигура 407">
                <a:extLst>
                  <a:ext uri="{FF2B5EF4-FFF2-40B4-BE49-F238E27FC236}">
                    <a16:creationId xmlns:a16="http://schemas.microsoft.com/office/drawing/2014/main" xmlns="" id="{647DB6EC-C5E6-4DB2-8A40-88D70FF1B3DD}"/>
                  </a:ext>
                </a:extLst>
              </p:cNvPr>
              <p:cNvSpPr/>
              <p:nvPr/>
            </p:nvSpPr>
            <p:spPr>
              <a:xfrm>
                <a:off x="5412581" y="2745581"/>
                <a:ext cx="1362075" cy="1362075"/>
              </a:xfrm>
              <a:custGeom>
                <a:avLst/>
                <a:gdLst>
                  <a:gd name="connsiteX0" fmla="*/ 682466 w 1362075"/>
                  <a:gd name="connsiteY0" fmla="*/ 7144 h 1362075"/>
                  <a:gd name="connsiteX1" fmla="*/ 7144 w 1362075"/>
                  <a:gd name="connsiteY1" fmla="*/ 682466 h 1362075"/>
                  <a:gd name="connsiteX2" fmla="*/ 682466 w 1362075"/>
                  <a:gd name="connsiteY2" fmla="*/ 1357789 h 1362075"/>
                  <a:gd name="connsiteX3" fmla="*/ 1357789 w 1362075"/>
                  <a:gd name="connsiteY3" fmla="*/ 682466 h 1362075"/>
                  <a:gd name="connsiteX4" fmla="*/ 682466 w 1362075"/>
                  <a:gd name="connsiteY4" fmla="*/ 7144 h 1362075"/>
                  <a:gd name="connsiteX5" fmla="*/ 682466 w 1362075"/>
                  <a:gd name="connsiteY5" fmla="*/ 1304449 h 1362075"/>
                  <a:gd name="connsiteX6" fmla="*/ 59531 w 1362075"/>
                  <a:gd name="connsiteY6" fmla="*/ 681514 h 1362075"/>
                  <a:gd name="connsiteX7" fmla="*/ 682466 w 1362075"/>
                  <a:gd name="connsiteY7" fmla="*/ 58579 h 1362075"/>
                  <a:gd name="connsiteX8" fmla="*/ 1305401 w 1362075"/>
                  <a:gd name="connsiteY8" fmla="*/ 681514 h 1362075"/>
                  <a:gd name="connsiteX9" fmla="*/ 682466 w 1362075"/>
                  <a:gd name="connsiteY9" fmla="*/ 1304449 h 13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62075" h="1362075">
                    <a:moveTo>
                      <a:pt x="682466" y="7144"/>
                    </a:moveTo>
                    <a:cubicBezTo>
                      <a:pt x="309086" y="7144"/>
                      <a:pt x="7144" y="309086"/>
                      <a:pt x="7144" y="682466"/>
                    </a:cubicBezTo>
                    <a:cubicBezTo>
                      <a:pt x="7144" y="1054894"/>
                      <a:pt x="309086" y="1357789"/>
                      <a:pt x="682466" y="1357789"/>
                    </a:cubicBezTo>
                    <a:cubicBezTo>
                      <a:pt x="1054894" y="1357789"/>
                      <a:pt x="1357789" y="1055846"/>
                      <a:pt x="1357789" y="682466"/>
                    </a:cubicBezTo>
                    <a:cubicBezTo>
                      <a:pt x="1356836" y="309086"/>
                      <a:pt x="1054894" y="7144"/>
                      <a:pt x="682466" y="7144"/>
                    </a:cubicBezTo>
                    <a:close/>
                    <a:moveTo>
                      <a:pt x="682466" y="1304449"/>
                    </a:moveTo>
                    <a:cubicBezTo>
                      <a:pt x="338614" y="1304449"/>
                      <a:pt x="59531" y="1025366"/>
                      <a:pt x="59531" y="681514"/>
                    </a:cubicBezTo>
                    <a:cubicBezTo>
                      <a:pt x="59531" y="337661"/>
                      <a:pt x="338614" y="58579"/>
                      <a:pt x="682466" y="58579"/>
                    </a:cubicBezTo>
                    <a:cubicBezTo>
                      <a:pt x="1026319" y="58579"/>
                      <a:pt x="1305401" y="337661"/>
                      <a:pt x="1305401" y="681514"/>
                    </a:cubicBezTo>
                    <a:cubicBezTo>
                      <a:pt x="1305401" y="1026319"/>
                      <a:pt x="1026319" y="1304449"/>
                      <a:pt x="682466" y="13044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25" name="Полилиния: фигура 408">
                <a:extLst>
                  <a:ext uri="{FF2B5EF4-FFF2-40B4-BE49-F238E27FC236}">
                    <a16:creationId xmlns:a16="http://schemas.microsoft.com/office/drawing/2014/main" xmlns="" id="{659577A6-E61C-45D8-8C08-96E58A9DFB3A}"/>
                  </a:ext>
                </a:extLst>
              </p:cNvPr>
              <p:cNvSpPr/>
              <p:nvPr/>
            </p:nvSpPr>
            <p:spPr>
              <a:xfrm>
                <a:off x="5531644" y="2937034"/>
                <a:ext cx="1114425" cy="1000125"/>
              </a:xfrm>
              <a:custGeom>
                <a:avLst/>
                <a:gdLst>
                  <a:gd name="connsiteX0" fmla="*/ 563404 w 1114425"/>
                  <a:gd name="connsiteY0" fmla="*/ 996791 h 1000125"/>
                  <a:gd name="connsiteX1" fmla="*/ 601504 w 1114425"/>
                  <a:gd name="connsiteY1" fmla="*/ 959644 h 1000125"/>
                  <a:gd name="connsiteX2" fmla="*/ 623411 w 1114425"/>
                  <a:gd name="connsiteY2" fmla="*/ 977741 h 1000125"/>
                  <a:gd name="connsiteX3" fmla="*/ 652939 w 1114425"/>
                  <a:gd name="connsiteY3" fmla="*/ 973931 h 1000125"/>
                  <a:gd name="connsiteX4" fmla="*/ 673894 w 1114425"/>
                  <a:gd name="connsiteY4" fmla="*/ 954881 h 1000125"/>
                  <a:gd name="connsiteX5" fmla="*/ 673894 w 1114425"/>
                  <a:gd name="connsiteY5" fmla="*/ 925354 h 1000125"/>
                  <a:gd name="connsiteX6" fmla="*/ 719614 w 1114425"/>
                  <a:gd name="connsiteY6" fmla="*/ 937736 h 1000125"/>
                  <a:gd name="connsiteX7" fmla="*/ 740569 w 1114425"/>
                  <a:gd name="connsiteY7" fmla="*/ 886301 h 1000125"/>
                  <a:gd name="connsiteX8" fmla="*/ 657701 w 1114425"/>
                  <a:gd name="connsiteY8" fmla="*/ 690086 h 1000125"/>
                  <a:gd name="connsiteX9" fmla="*/ 650081 w 1114425"/>
                  <a:gd name="connsiteY9" fmla="*/ 671989 h 1000125"/>
                  <a:gd name="connsiteX10" fmla="*/ 643414 w 1114425"/>
                  <a:gd name="connsiteY10" fmla="*/ 659606 h 1000125"/>
                  <a:gd name="connsiteX11" fmla="*/ 636746 w 1114425"/>
                  <a:gd name="connsiteY11" fmla="*/ 653891 h 1000125"/>
                  <a:gd name="connsiteX12" fmla="*/ 711994 w 1114425"/>
                  <a:gd name="connsiteY12" fmla="*/ 683419 h 1000125"/>
                  <a:gd name="connsiteX13" fmla="*/ 726281 w 1114425"/>
                  <a:gd name="connsiteY13" fmla="*/ 682466 h 1000125"/>
                  <a:gd name="connsiteX14" fmla="*/ 741521 w 1114425"/>
                  <a:gd name="connsiteY14" fmla="*/ 684371 h 1000125"/>
                  <a:gd name="connsiteX15" fmla="*/ 756761 w 1114425"/>
                  <a:gd name="connsiteY15" fmla="*/ 693896 h 1000125"/>
                  <a:gd name="connsiteX16" fmla="*/ 802481 w 1114425"/>
                  <a:gd name="connsiteY16" fmla="*/ 731044 h 1000125"/>
                  <a:gd name="connsiteX17" fmla="*/ 817721 w 1114425"/>
                  <a:gd name="connsiteY17" fmla="*/ 756761 h 1000125"/>
                  <a:gd name="connsiteX18" fmla="*/ 789146 w 1114425"/>
                  <a:gd name="connsiteY18" fmla="*/ 791051 h 1000125"/>
                  <a:gd name="connsiteX19" fmla="*/ 827246 w 1114425"/>
                  <a:gd name="connsiteY19" fmla="*/ 829151 h 1000125"/>
                  <a:gd name="connsiteX20" fmla="*/ 818674 w 1114425"/>
                  <a:gd name="connsiteY20" fmla="*/ 807244 h 1000125"/>
                  <a:gd name="connsiteX21" fmla="*/ 832961 w 1114425"/>
                  <a:gd name="connsiteY21" fmla="*/ 802481 h 1000125"/>
                  <a:gd name="connsiteX22" fmla="*/ 842486 w 1114425"/>
                  <a:gd name="connsiteY22" fmla="*/ 772954 h 1000125"/>
                  <a:gd name="connsiteX23" fmla="*/ 909161 w 1114425"/>
                  <a:gd name="connsiteY23" fmla="*/ 760571 h 1000125"/>
                  <a:gd name="connsiteX24" fmla="*/ 926306 w 1114425"/>
                  <a:gd name="connsiteY24" fmla="*/ 744379 h 1000125"/>
                  <a:gd name="connsiteX25" fmla="*/ 942499 w 1114425"/>
                  <a:gd name="connsiteY25" fmla="*/ 764381 h 1000125"/>
                  <a:gd name="connsiteX26" fmla="*/ 921544 w 1114425"/>
                  <a:gd name="connsiteY26" fmla="*/ 719614 h 1000125"/>
                  <a:gd name="connsiteX27" fmla="*/ 921544 w 1114425"/>
                  <a:gd name="connsiteY27" fmla="*/ 719614 h 1000125"/>
                  <a:gd name="connsiteX28" fmla="*/ 947261 w 1114425"/>
                  <a:gd name="connsiteY28" fmla="*/ 718661 h 1000125"/>
                  <a:gd name="connsiteX29" fmla="*/ 905351 w 1114425"/>
                  <a:gd name="connsiteY29" fmla="*/ 697706 h 1000125"/>
                  <a:gd name="connsiteX30" fmla="*/ 849154 w 1114425"/>
                  <a:gd name="connsiteY30" fmla="*/ 726281 h 1000125"/>
                  <a:gd name="connsiteX31" fmla="*/ 833914 w 1114425"/>
                  <a:gd name="connsiteY31" fmla="*/ 713899 h 1000125"/>
                  <a:gd name="connsiteX32" fmla="*/ 776764 w 1114425"/>
                  <a:gd name="connsiteY32" fmla="*/ 658654 h 1000125"/>
                  <a:gd name="connsiteX33" fmla="*/ 743426 w 1114425"/>
                  <a:gd name="connsiteY33" fmla="*/ 566261 h 1000125"/>
                  <a:gd name="connsiteX34" fmla="*/ 691991 w 1114425"/>
                  <a:gd name="connsiteY34" fmla="*/ 544354 h 1000125"/>
                  <a:gd name="connsiteX35" fmla="*/ 707231 w 1114425"/>
                  <a:gd name="connsiteY35" fmla="*/ 515779 h 1000125"/>
                  <a:gd name="connsiteX36" fmla="*/ 777716 w 1114425"/>
                  <a:gd name="connsiteY36" fmla="*/ 506254 h 1000125"/>
                  <a:gd name="connsiteX37" fmla="*/ 852011 w 1114425"/>
                  <a:gd name="connsiteY37" fmla="*/ 499586 h 1000125"/>
                  <a:gd name="connsiteX38" fmla="*/ 860584 w 1114425"/>
                  <a:gd name="connsiteY38" fmla="*/ 535781 h 1000125"/>
                  <a:gd name="connsiteX39" fmla="*/ 928211 w 1114425"/>
                  <a:gd name="connsiteY39" fmla="*/ 598646 h 1000125"/>
                  <a:gd name="connsiteX40" fmla="*/ 983456 w 1114425"/>
                  <a:gd name="connsiteY40" fmla="*/ 685324 h 1000125"/>
                  <a:gd name="connsiteX41" fmla="*/ 990124 w 1114425"/>
                  <a:gd name="connsiteY41" fmla="*/ 688181 h 1000125"/>
                  <a:gd name="connsiteX42" fmla="*/ 1113949 w 1114425"/>
                  <a:gd name="connsiteY42" fmla="*/ 736759 h 1000125"/>
                  <a:gd name="connsiteX43" fmla="*/ 1093946 w 1114425"/>
                  <a:gd name="connsiteY43" fmla="*/ 692944 h 1000125"/>
                  <a:gd name="connsiteX44" fmla="*/ 1090136 w 1114425"/>
                  <a:gd name="connsiteY44" fmla="*/ 408146 h 1000125"/>
                  <a:gd name="connsiteX45" fmla="*/ 909161 w 1114425"/>
                  <a:gd name="connsiteY45" fmla="*/ 151924 h 1000125"/>
                  <a:gd name="connsiteX46" fmla="*/ 833914 w 1114425"/>
                  <a:gd name="connsiteY46" fmla="*/ 167164 h 1000125"/>
                  <a:gd name="connsiteX47" fmla="*/ 806291 w 1114425"/>
                  <a:gd name="connsiteY47" fmla="*/ 272891 h 1000125"/>
                  <a:gd name="connsiteX48" fmla="*/ 808196 w 1114425"/>
                  <a:gd name="connsiteY48" fmla="*/ 277654 h 1000125"/>
                  <a:gd name="connsiteX49" fmla="*/ 803434 w 1114425"/>
                  <a:gd name="connsiteY49" fmla="*/ 305276 h 1000125"/>
                  <a:gd name="connsiteX50" fmla="*/ 751046 w 1114425"/>
                  <a:gd name="connsiteY50" fmla="*/ 331946 h 1000125"/>
                  <a:gd name="connsiteX51" fmla="*/ 718661 w 1114425"/>
                  <a:gd name="connsiteY51" fmla="*/ 318611 h 1000125"/>
                  <a:gd name="connsiteX52" fmla="*/ 680561 w 1114425"/>
                  <a:gd name="connsiteY52" fmla="*/ 247174 h 1000125"/>
                  <a:gd name="connsiteX53" fmla="*/ 686276 w 1114425"/>
                  <a:gd name="connsiteY53" fmla="*/ 166211 h 1000125"/>
                  <a:gd name="connsiteX54" fmla="*/ 765334 w 1114425"/>
                  <a:gd name="connsiteY54" fmla="*/ 113824 h 1000125"/>
                  <a:gd name="connsiteX55" fmla="*/ 827246 w 1114425"/>
                  <a:gd name="connsiteY55" fmla="*/ 95726 h 1000125"/>
                  <a:gd name="connsiteX56" fmla="*/ 845344 w 1114425"/>
                  <a:gd name="connsiteY56" fmla="*/ 107156 h 1000125"/>
                  <a:gd name="connsiteX57" fmla="*/ 846296 w 1114425"/>
                  <a:gd name="connsiteY57" fmla="*/ 64294 h 1000125"/>
                  <a:gd name="connsiteX58" fmla="*/ 784384 w 1114425"/>
                  <a:gd name="connsiteY58" fmla="*/ 47149 h 1000125"/>
                  <a:gd name="connsiteX59" fmla="*/ 691039 w 1114425"/>
                  <a:gd name="connsiteY59" fmla="*/ 22384 h 1000125"/>
                  <a:gd name="connsiteX60" fmla="*/ 603409 w 1114425"/>
                  <a:gd name="connsiteY60" fmla="*/ 7144 h 1000125"/>
                  <a:gd name="connsiteX61" fmla="*/ 635794 w 1114425"/>
                  <a:gd name="connsiteY61" fmla="*/ 64294 h 1000125"/>
                  <a:gd name="connsiteX62" fmla="*/ 560546 w 1114425"/>
                  <a:gd name="connsiteY62" fmla="*/ 238601 h 1000125"/>
                  <a:gd name="connsiteX63" fmla="*/ 485299 w 1114425"/>
                  <a:gd name="connsiteY63" fmla="*/ 64294 h 1000125"/>
                  <a:gd name="connsiteX64" fmla="*/ 517684 w 1114425"/>
                  <a:gd name="connsiteY64" fmla="*/ 7144 h 1000125"/>
                  <a:gd name="connsiteX65" fmla="*/ 430054 w 1114425"/>
                  <a:gd name="connsiteY65" fmla="*/ 22384 h 1000125"/>
                  <a:gd name="connsiteX66" fmla="*/ 336709 w 1114425"/>
                  <a:gd name="connsiteY66" fmla="*/ 47149 h 1000125"/>
                  <a:gd name="connsiteX67" fmla="*/ 274796 w 1114425"/>
                  <a:gd name="connsiteY67" fmla="*/ 64294 h 1000125"/>
                  <a:gd name="connsiteX68" fmla="*/ 275749 w 1114425"/>
                  <a:gd name="connsiteY68" fmla="*/ 107156 h 1000125"/>
                  <a:gd name="connsiteX69" fmla="*/ 293846 w 1114425"/>
                  <a:gd name="connsiteY69" fmla="*/ 95726 h 1000125"/>
                  <a:gd name="connsiteX70" fmla="*/ 355759 w 1114425"/>
                  <a:gd name="connsiteY70" fmla="*/ 113824 h 1000125"/>
                  <a:gd name="connsiteX71" fmla="*/ 434816 w 1114425"/>
                  <a:gd name="connsiteY71" fmla="*/ 166211 h 1000125"/>
                  <a:gd name="connsiteX72" fmla="*/ 440531 w 1114425"/>
                  <a:gd name="connsiteY72" fmla="*/ 247174 h 1000125"/>
                  <a:gd name="connsiteX73" fmla="*/ 402431 w 1114425"/>
                  <a:gd name="connsiteY73" fmla="*/ 318611 h 1000125"/>
                  <a:gd name="connsiteX74" fmla="*/ 370046 w 1114425"/>
                  <a:gd name="connsiteY74" fmla="*/ 331946 h 1000125"/>
                  <a:gd name="connsiteX75" fmla="*/ 317659 w 1114425"/>
                  <a:gd name="connsiteY75" fmla="*/ 305276 h 1000125"/>
                  <a:gd name="connsiteX76" fmla="*/ 312896 w 1114425"/>
                  <a:gd name="connsiteY76" fmla="*/ 277654 h 1000125"/>
                  <a:gd name="connsiteX77" fmla="*/ 314801 w 1114425"/>
                  <a:gd name="connsiteY77" fmla="*/ 272891 h 1000125"/>
                  <a:gd name="connsiteX78" fmla="*/ 287179 w 1114425"/>
                  <a:gd name="connsiteY78" fmla="*/ 167164 h 1000125"/>
                  <a:gd name="connsiteX79" fmla="*/ 211931 w 1114425"/>
                  <a:gd name="connsiteY79" fmla="*/ 151924 h 1000125"/>
                  <a:gd name="connsiteX80" fmla="*/ 30956 w 1114425"/>
                  <a:gd name="connsiteY80" fmla="*/ 408146 h 1000125"/>
                  <a:gd name="connsiteX81" fmla="*/ 27146 w 1114425"/>
                  <a:gd name="connsiteY81" fmla="*/ 692944 h 1000125"/>
                  <a:gd name="connsiteX82" fmla="*/ 7144 w 1114425"/>
                  <a:gd name="connsiteY82" fmla="*/ 736759 h 1000125"/>
                  <a:gd name="connsiteX83" fmla="*/ 130969 w 1114425"/>
                  <a:gd name="connsiteY83" fmla="*/ 688181 h 1000125"/>
                  <a:gd name="connsiteX84" fmla="*/ 137636 w 1114425"/>
                  <a:gd name="connsiteY84" fmla="*/ 685324 h 1000125"/>
                  <a:gd name="connsiteX85" fmla="*/ 192881 w 1114425"/>
                  <a:gd name="connsiteY85" fmla="*/ 598646 h 1000125"/>
                  <a:gd name="connsiteX86" fmla="*/ 260509 w 1114425"/>
                  <a:gd name="connsiteY86" fmla="*/ 535781 h 1000125"/>
                  <a:gd name="connsiteX87" fmla="*/ 269081 w 1114425"/>
                  <a:gd name="connsiteY87" fmla="*/ 499586 h 1000125"/>
                  <a:gd name="connsiteX88" fmla="*/ 343376 w 1114425"/>
                  <a:gd name="connsiteY88" fmla="*/ 506254 h 1000125"/>
                  <a:gd name="connsiteX89" fmla="*/ 413861 w 1114425"/>
                  <a:gd name="connsiteY89" fmla="*/ 515779 h 1000125"/>
                  <a:gd name="connsiteX90" fmla="*/ 429101 w 1114425"/>
                  <a:gd name="connsiteY90" fmla="*/ 544354 h 1000125"/>
                  <a:gd name="connsiteX91" fmla="*/ 377666 w 1114425"/>
                  <a:gd name="connsiteY91" fmla="*/ 566261 h 1000125"/>
                  <a:gd name="connsiteX92" fmla="*/ 344329 w 1114425"/>
                  <a:gd name="connsiteY92" fmla="*/ 658654 h 1000125"/>
                  <a:gd name="connsiteX93" fmla="*/ 287179 w 1114425"/>
                  <a:gd name="connsiteY93" fmla="*/ 713899 h 1000125"/>
                  <a:gd name="connsiteX94" fmla="*/ 271939 w 1114425"/>
                  <a:gd name="connsiteY94" fmla="*/ 726281 h 1000125"/>
                  <a:gd name="connsiteX95" fmla="*/ 215741 w 1114425"/>
                  <a:gd name="connsiteY95" fmla="*/ 697706 h 1000125"/>
                  <a:gd name="connsiteX96" fmla="*/ 173831 w 1114425"/>
                  <a:gd name="connsiteY96" fmla="*/ 718661 h 1000125"/>
                  <a:gd name="connsiteX97" fmla="*/ 199549 w 1114425"/>
                  <a:gd name="connsiteY97" fmla="*/ 719614 h 1000125"/>
                  <a:gd name="connsiteX98" fmla="*/ 199549 w 1114425"/>
                  <a:gd name="connsiteY98" fmla="*/ 719614 h 1000125"/>
                  <a:gd name="connsiteX99" fmla="*/ 178594 w 1114425"/>
                  <a:gd name="connsiteY99" fmla="*/ 764381 h 1000125"/>
                  <a:gd name="connsiteX100" fmla="*/ 194786 w 1114425"/>
                  <a:gd name="connsiteY100" fmla="*/ 744379 h 1000125"/>
                  <a:gd name="connsiteX101" fmla="*/ 211931 w 1114425"/>
                  <a:gd name="connsiteY101" fmla="*/ 760571 h 1000125"/>
                  <a:gd name="connsiteX102" fmla="*/ 278606 w 1114425"/>
                  <a:gd name="connsiteY102" fmla="*/ 772954 h 1000125"/>
                  <a:gd name="connsiteX103" fmla="*/ 288131 w 1114425"/>
                  <a:gd name="connsiteY103" fmla="*/ 802481 h 1000125"/>
                  <a:gd name="connsiteX104" fmla="*/ 302419 w 1114425"/>
                  <a:gd name="connsiteY104" fmla="*/ 807244 h 1000125"/>
                  <a:gd name="connsiteX105" fmla="*/ 293846 w 1114425"/>
                  <a:gd name="connsiteY105" fmla="*/ 829151 h 1000125"/>
                  <a:gd name="connsiteX106" fmla="*/ 331946 w 1114425"/>
                  <a:gd name="connsiteY106" fmla="*/ 791051 h 1000125"/>
                  <a:gd name="connsiteX107" fmla="*/ 303371 w 1114425"/>
                  <a:gd name="connsiteY107" fmla="*/ 756761 h 1000125"/>
                  <a:gd name="connsiteX108" fmla="*/ 318611 w 1114425"/>
                  <a:gd name="connsiteY108" fmla="*/ 731044 h 1000125"/>
                  <a:gd name="connsiteX109" fmla="*/ 364331 w 1114425"/>
                  <a:gd name="connsiteY109" fmla="*/ 693896 h 1000125"/>
                  <a:gd name="connsiteX110" fmla="*/ 379571 w 1114425"/>
                  <a:gd name="connsiteY110" fmla="*/ 684371 h 1000125"/>
                  <a:gd name="connsiteX111" fmla="*/ 394811 w 1114425"/>
                  <a:gd name="connsiteY111" fmla="*/ 682466 h 1000125"/>
                  <a:gd name="connsiteX112" fmla="*/ 409099 w 1114425"/>
                  <a:gd name="connsiteY112" fmla="*/ 683419 h 1000125"/>
                  <a:gd name="connsiteX113" fmla="*/ 484346 w 1114425"/>
                  <a:gd name="connsiteY113" fmla="*/ 653891 h 1000125"/>
                  <a:gd name="connsiteX114" fmla="*/ 477679 w 1114425"/>
                  <a:gd name="connsiteY114" fmla="*/ 659606 h 1000125"/>
                  <a:gd name="connsiteX115" fmla="*/ 471011 w 1114425"/>
                  <a:gd name="connsiteY115" fmla="*/ 671989 h 1000125"/>
                  <a:gd name="connsiteX116" fmla="*/ 463391 w 1114425"/>
                  <a:gd name="connsiteY116" fmla="*/ 690086 h 1000125"/>
                  <a:gd name="connsiteX117" fmla="*/ 380524 w 1114425"/>
                  <a:gd name="connsiteY117" fmla="*/ 886301 h 1000125"/>
                  <a:gd name="connsiteX118" fmla="*/ 401479 w 1114425"/>
                  <a:gd name="connsiteY118" fmla="*/ 937736 h 1000125"/>
                  <a:gd name="connsiteX119" fmla="*/ 447199 w 1114425"/>
                  <a:gd name="connsiteY119" fmla="*/ 925354 h 1000125"/>
                  <a:gd name="connsiteX120" fmla="*/ 447199 w 1114425"/>
                  <a:gd name="connsiteY120" fmla="*/ 954881 h 1000125"/>
                  <a:gd name="connsiteX121" fmla="*/ 468154 w 1114425"/>
                  <a:gd name="connsiteY121" fmla="*/ 973931 h 1000125"/>
                  <a:gd name="connsiteX122" fmla="*/ 497681 w 1114425"/>
                  <a:gd name="connsiteY122" fmla="*/ 977741 h 1000125"/>
                  <a:gd name="connsiteX123" fmla="*/ 519589 w 1114425"/>
                  <a:gd name="connsiteY123" fmla="*/ 959644 h 1000125"/>
                  <a:gd name="connsiteX124" fmla="*/ 563404 w 1114425"/>
                  <a:gd name="connsiteY124" fmla="*/ 996791 h 1000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1114425" h="1000125">
                    <a:moveTo>
                      <a:pt x="563404" y="996791"/>
                    </a:moveTo>
                    <a:cubicBezTo>
                      <a:pt x="587216" y="996791"/>
                      <a:pt x="600551" y="980599"/>
                      <a:pt x="601504" y="959644"/>
                    </a:cubicBezTo>
                    <a:cubicBezTo>
                      <a:pt x="606266" y="969169"/>
                      <a:pt x="612934" y="975836"/>
                      <a:pt x="623411" y="977741"/>
                    </a:cubicBezTo>
                    <a:cubicBezTo>
                      <a:pt x="632936" y="979646"/>
                      <a:pt x="643414" y="978694"/>
                      <a:pt x="652939" y="973931"/>
                    </a:cubicBezTo>
                    <a:cubicBezTo>
                      <a:pt x="662464" y="970121"/>
                      <a:pt x="669131" y="963454"/>
                      <a:pt x="673894" y="954881"/>
                    </a:cubicBezTo>
                    <a:cubicBezTo>
                      <a:pt x="678656" y="945356"/>
                      <a:pt x="676751" y="936784"/>
                      <a:pt x="673894" y="925354"/>
                    </a:cubicBezTo>
                    <a:cubicBezTo>
                      <a:pt x="685324" y="941546"/>
                      <a:pt x="703421" y="945356"/>
                      <a:pt x="719614" y="937736"/>
                    </a:cubicBezTo>
                    <a:cubicBezTo>
                      <a:pt x="742474" y="927259"/>
                      <a:pt x="750094" y="908209"/>
                      <a:pt x="740569" y="886301"/>
                    </a:cubicBezTo>
                    <a:cubicBezTo>
                      <a:pt x="712946" y="820579"/>
                      <a:pt x="685324" y="755809"/>
                      <a:pt x="657701" y="690086"/>
                    </a:cubicBezTo>
                    <a:cubicBezTo>
                      <a:pt x="654844" y="684371"/>
                      <a:pt x="652939" y="677704"/>
                      <a:pt x="650081" y="671989"/>
                    </a:cubicBezTo>
                    <a:cubicBezTo>
                      <a:pt x="647224" y="666274"/>
                      <a:pt x="646271" y="662464"/>
                      <a:pt x="643414" y="659606"/>
                    </a:cubicBezTo>
                    <a:cubicBezTo>
                      <a:pt x="641509" y="657701"/>
                      <a:pt x="639604" y="655796"/>
                      <a:pt x="636746" y="653891"/>
                    </a:cubicBezTo>
                    <a:cubicBezTo>
                      <a:pt x="679609" y="658654"/>
                      <a:pt x="700564" y="675799"/>
                      <a:pt x="711994" y="683419"/>
                    </a:cubicBezTo>
                    <a:cubicBezTo>
                      <a:pt x="714851" y="685324"/>
                      <a:pt x="714851" y="685324"/>
                      <a:pt x="726281" y="682466"/>
                    </a:cubicBezTo>
                    <a:cubicBezTo>
                      <a:pt x="731996" y="680561"/>
                      <a:pt x="737711" y="681514"/>
                      <a:pt x="741521" y="684371"/>
                    </a:cubicBezTo>
                    <a:cubicBezTo>
                      <a:pt x="746284" y="687229"/>
                      <a:pt x="751999" y="690086"/>
                      <a:pt x="756761" y="693896"/>
                    </a:cubicBezTo>
                    <a:cubicBezTo>
                      <a:pt x="772001" y="706279"/>
                      <a:pt x="788194" y="717709"/>
                      <a:pt x="802481" y="731044"/>
                    </a:cubicBezTo>
                    <a:cubicBezTo>
                      <a:pt x="809149" y="736759"/>
                      <a:pt x="818674" y="747236"/>
                      <a:pt x="817721" y="756761"/>
                    </a:cubicBezTo>
                    <a:cubicBezTo>
                      <a:pt x="816769" y="765334"/>
                      <a:pt x="795814" y="785336"/>
                      <a:pt x="789146" y="791051"/>
                    </a:cubicBezTo>
                    <a:cubicBezTo>
                      <a:pt x="773906" y="805339"/>
                      <a:pt x="796766" y="832009"/>
                      <a:pt x="827246" y="829151"/>
                    </a:cubicBezTo>
                    <a:cubicBezTo>
                      <a:pt x="819626" y="820579"/>
                      <a:pt x="817721" y="813911"/>
                      <a:pt x="818674" y="807244"/>
                    </a:cubicBezTo>
                    <a:cubicBezTo>
                      <a:pt x="821531" y="807244"/>
                      <a:pt x="827246" y="808196"/>
                      <a:pt x="832961" y="802481"/>
                    </a:cubicBezTo>
                    <a:cubicBezTo>
                      <a:pt x="839629" y="796766"/>
                      <a:pt x="836771" y="779621"/>
                      <a:pt x="842486" y="772954"/>
                    </a:cubicBezTo>
                    <a:cubicBezTo>
                      <a:pt x="852964" y="762476"/>
                      <a:pt x="888206" y="761524"/>
                      <a:pt x="909161" y="760571"/>
                    </a:cubicBezTo>
                    <a:cubicBezTo>
                      <a:pt x="917734" y="760571"/>
                      <a:pt x="927259" y="757714"/>
                      <a:pt x="926306" y="744379"/>
                    </a:cubicBezTo>
                    <a:cubicBezTo>
                      <a:pt x="939641" y="745331"/>
                      <a:pt x="942499" y="754856"/>
                      <a:pt x="942499" y="764381"/>
                    </a:cubicBezTo>
                    <a:cubicBezTo>
                      <a:pt x="953929" y="757714"/>
                      <a:pt x="963454" y="727234"/>
                      <a:pt x="921544" y="719614"/>
                    </a:cubicBezTo>
                    <a:lnTo>
                      <a:pt x="921544" y="719614"/>
                    </a:lnTo>
                    <a:cubicBezTo>
                      <a:pt x="928211" y="712946"/>
                      <a:pt x="940594" y="711041"/>
                      <a:pt x="947261" y="718661"/>
                    </a:cubicBezTo>
                    <a:cubicBezTo>
                      <a:pt x="953929" y="707231"/>
                      <a:pt x="936784" y="685324"/>
                      <a:pt x="905351" y="697706"/>
                    </a:cubicBezTo>
                    <a:cubicBezTo>
                      <a:pt x="905351" y="697706"/>
                      <a:pt x="891064" y="679609"/>
                      <a:pt x="849154" y="726281"/>
                    </a:cubicBezTo>
                    <a:cubicBezTo>
                      <a:pt x="843439" y="722471"/>
                      <a:pt x="838676" y="718661"/>
                      <a:pt x="833914" y="713899"/>
                    </a:cubicBezTo>
                    <a:cubicBezTo>
                      <a:pt x="817721" y="698659"/>
                      <a:pt x="776764" y="658654"/>
                      <a:pt x="776764" y="658654"/>
                    </a:cubicBezTo>
                    <a:cubicBezTo>
                      <a:pt x="776764" y="635794"/>
                      <a:pt x="772954" y="591979"/>
                      <a:pt x="743426" y="566261"/>
                    </a:cubicBezTo>
                    <a:cubicBezTo>
                      <a:pt x="731044" y="554831"/>
                      <a:pt x="718661" y="549116"/>
                      <a:pt x="691991" y="544354"/>
                    </a:cubicBezTo>
                    <a:cubicBezTo>
                      <a:pt x="691991" y="544354"/>
                      <a:pt x="705326" y="524351"/>
                      <a:pt x="707231" y="515779"/>
                    </a:cubicBezTo>
                    <a:cubicBezTo>
                      <a:pt x="731044" y="539591"/>
                      <a:pt x="777716" y="546259"/>
                      <a:pt x="777716" y="506254"/>
                    </a:cubicBezTo>
                    <a:cubicBezTo>
                      <a:pt x="815816" y="544354"/>
                      <a:pt x="852011" y="524351"/>
                      <a:pt x="852011" y="499586"/>
                    </a:cubicBezTo>
                    <a:cubicBezTo>
                      <a:pt x="852964" y="511016"/>
                      <a:pt x="855821" y="524351"/>
                      <a:pt x="860584" y="535781"/>
                    </a:cubicBezTo>
                    <a:cubicBezTo>
                      <a:pt x="865346" y="549116"/>
                      <a:pt x="883444" y="598646"/>
                      <a:pt x="928211" y="598646"/>
                    </a:cubicBezTo>
                    <a:cubicBezTo>
                      <a:pt x="929164" y="615791"/>
                      <a:pt x="929164" y="672941"/>
                      <a:pt x="983456" y="685324"/>
                    </a:cubicBezTo>
                    <a:cubicBezTo>
                      <a:pt x="985361" y="686276"/>
                      <a:pt x="989171" y="686276"/>
                      <a:pt x="990124" y="688181"/>
                    </a:cubicBezTo>
                    <a:cubicBezTo>
                      <a:pt x="1012031" y="715804"/>
                      <a:pt x="1103471" y="744379"/>
                      <a:pt x="1113949" y="736759"/>
                    </a:cubicBezTo>
                    <a:cubicBezTo>
                      <a:pt x="1107281" y="731996"/>
                      <a:pt x="1095851" y="725329"/>
                      <a:pt x="1093946" y="692944"/>
                    </a:cubicBezTo>
                    <a:cubicBezTo>
                      <a:pt x="1092994" y="671989"/>
                      <a:pt x="1090136" y="562451"/>
                      <a:pt x="1090136" y="408146"/>
                    </a:cubicBezTo>
                    <a:cubicBezTo>
                      <a:pt x="1090136" y="353854"/>
                      <a:pt x="1084421" y="176689"/>
                      <a:pt x="909161" y="151924"/>
                    </a:cubicBezTo>
                    <a:cubicBezTo>
                      <a:pt x="882491" y="148114"/>
                      <a:pt x="856774" y="150019"/>
                      <a:pt x="833914" y="167164"/>
                    </a:cubicBezTo>
                    <a:cubicBezTo>
                      <a:pt x="803434" y="190024"/>
                      <a:pt x="788194" y="229076"/>
                      <a:pt x="806291" y="272891"/>
                    </a:cubicBezTo>
                    <a:cubicBezTo>
                      <a:pt x="807244" y="274796"/>
                      <a:pt x="807244" y="275749"/>
                      <a:pt x="808196" y="277654"/>
                    </a:cubicBezTo>
                    <a:cubicBezTo>
                      <a:pt x="813911" y="288131"/>
                      <a:pt x="812006" y="296704"/>
                      <a:pt x="803434" y="305276"/>
                    </a:cubicBezTo>
                    <a:cubicBezTo>
                      <a:pt x="789146" y="319564"/>
                      <a:pt x="772001" y="330041"/>
                      <a:pt x="751046" y="331946"/>
                    </a:cubicBezTo>
                    <a:cubicBezTo>
                      <a:pt x="737711" y="333851"/>
                      <a:pt x="727234" y="328136"/>
                      <a:pt x="718661" y="318611"/>
                    </a:cubicBezTo>
                    <a:cubicBezTo>
                      <a:pt x="698659" y="298609"/>
                      <a:pt x="685324" y="274796"/>
                      <a:pt x="680561" y="247174"/>
                    </a:cubicBezTo>
                    <a:cubicBezTo>
                      <a:pt x="671989" y="193834"/>
                      <a:pt x="685324" y="167164"/>
                      <a:pt x="686276" y="166211"/>
                    </a:cubicBezTo>
                    <a:cubicBezTo>
                      <a:pt x="700564" y="137636"/>
                      <a:pt x="731044" y="116681"/>
                      <a:pt x="765334" y="113824"/>
                    </a:cubicBezTo>
                    <a:cubicBezTo>
                      <a:pt x="781526" y="84296"/>
                      <a:pt x="827246" y="95726"/>
                      <a:pt x="827246" y="95726"/>
                    </a:cubicBezTo>
                    <a:cubicBezTo>
                      <a:pt x="838676" y="98584"/>
                      <a:pt x="842486" y="101441"/>
                      <a:pt x="845344" y="107156"/>
                    </a:cubicBezTo>
                    <a:cubicBezTo>
                      <a:pt x="845344" y="107156"/>
                      <a:pt x="865346" y="76676"/>
                      <a:pt x="846296" y="64294"/>
                    </a:cubicBezTo>
                    <a:cubicBezTo>
                      <a:pt x="827246" y="51911"/>
                      <a:pt x="784384" y="47149"/>
                      <a:pt x="784384" y="47149"/>
                    </a:cubicBezTo>
                    <a:cubicBezTo>
                      <a:pt x="784384" y="27146"/>
                      <a:pt x="751046" y="11906"/>
                      <a:pt x="691039" y="22384"/>
                    </a:cubicBezTo>
                    <a:cubicBezTo>
                      <a:pt x="618649" y="35719"/>
                      <a:pt x="603409" y="7144"/>
                      <a:pt x="603409" y="7144"/>
                    </a:cubicBezTo>
                    <a:cubicBezTo>
                      <a:pt x="600551" y="41434"/>
                      <a:pt x="627221" y="59531"/>
                      <a:pt x="635794" y="64294"/>
                    </a:cubicBezTo>
                    <a:cubicBezTo>
                      <a:pt x="608171" y="93821"/>
                      <a:pt x="570071" y="153829"/>
                      <a:pt x="560546" y="238601"/>
                    </a:cubicBezTo>
                    <a:cubicBezTo>
                      <a:pt x="551021" y="153829"/>
                      <a:pt x="512921" y="94774"/>
                      <a:pt x="485299" y="64294"/>
                    </a:cubicBezTo>
                    <a:cubicBezTo>
                      <a:pt x="493871" y="59531"/>
                      <a:pt x="520541" y="41434"/>
                      <a:pt x="517684" y="7144"/>
                    </a:cubicBezTo>
                    <a:cubicBezTo>
                      <a:pt x="517684" y="7144"/>
                      <a:pt x="502444" y="35719"/>
                      <a:pt x="430054" y="22384"/>
                    </a:cubicBezTo>
                    <a:cubicBezTo>
                      <a:pt x="370046" y="11906"/>
                      <a:pt x="336709" y="27146"/>
                      <a:pt x="336709" y="47149"/>
                    </a:cubicBezTo>
                    <a:cubicBezTo>
                      <a:pt x="336709" y="47149"/>
                      <a:pt x="293846" y="51911"/>
                      <a:pt x="274796" y="64294"/>
                    </a:cubicBezTo>
                    <a:cubicBezTo>
                      <a:pt x="255746" y="76676"/>
                      <a:pt x="275749" y="107156"/>
                      <a:pt x="275749" y="107156"/>
                    </a:cubicBezTo>
                    <a:cubicBezTo>
                      <a:pt x="278606" y="101441"/>
                      <a:pt x="282416" y="98584"/>
                      <a:pt x="293846" y="95726"/>
                    </a:cubicBezTo>
                    <a:cubicBezTo>
                      <a:pt x="293846" y="95726"/>
                      <a:pt x="339566" y="84296"/>
                      <a:pt x="355759" y="113824"/>
                    </a:cubicBezTo>
                    <a:cubicBezTo>
                      <a:pt x="391001" y="116681"/>
                      <a:pt x="421481" y="137636"/>
                      <a:pt x="434816" y="166211"/>
                    </a:cubicBezTo>
                    <a:cubicBezTo>
                      <a:pt x="435769" y="168116"/>
                      <a:pt x="450056" y="194786"/>
                      <a:pt x="440531" y="247174"/>
                    </a:cubicBezTo>
                    <a:cubicBezTo>
                      <a:pt x="435769" y="274796"/>
                      <a:pt x="422434" y="298609"/>
                      <a:pt x="402431" y="318611"/>
                    </a:cubicBezTo>
                    <a:cubicBezTo>
                      <a:pt x="393859" y="327184"/>
                      <a:pt x="383381" y="332899"/>
                      <a:pt x="370046" y="331946"/>
                    </a:cubicBezTo>
                    <a:cubicBezTo>
                      <a:pt x="350044" y="330041"/>
                      <a:pt x="332899" y="319564"/>
                      <a:pt x="317659" y="305276"/>
                    </a:cubicBezTo>
                    <a:cubicBezTo>
                      <a:pt x="310039" y="297656"/>
                      <a:pt x="307181" y="288131"/>
                      <a:pt x="312896" y="277654"/>
                    </a:cubicBezTo>
                    <a:cubicBezTo>
                      <a:pt x="313849" y="276701"/>
                      <a:pt x="313849" y="274796"/>
                      <a:pt x="314801" y="272891"/>
                    </a:cubicBezTo>
                    <a:cubicBezTo>
                      <a:pt x="332899" y="229076"/>
                      <a:pt x="317659" y="190024"/>
                      <a:pt x="287179" y="167164"/>
                    </a:cubicBezTo>
                    <a:cubicBezTo>
                      <a:pt x="264319" y="150019"/>
                      <a:pt x="238601" y="148114"/>
                      <a:pt x="211931" y="151924"/>
                    </a:cubicBezTo>
                    <a:cubicBezTo>
                      <a:pt x="36671" y="176689"/>
                      <a:pt x="30956" y="353854"/>
                      <a:pt x="30956" y="408146"/>
                    </a:cubicBezTo>
                    <a:cubicBezTo>
                      <a:pt x="30956" y="562451"/>
                      <a:pt x="29051" y="671989"/>
                      <a:pt x="27146" y="692944"/>
                    </a:cubicBezTo>
                    <a:cubicBezTo>
                      <a:pt x="25241" y="725329"/>
                      <a:pt x="13811" y="731996"/>
                      <a:pt x="7144" y="736759"/>
                    </a:cubicBezTo>
                    <a:cubicBezTo>
                      <a:pt x="18574" y="744379"/>
                      <a:pt x="109061" y="715804"/>
                      <a:pt x="130969" y="688181"/>
                    </a:cubicBezTo>
                    <a:cubicBezTo>
                      <a:pt x="132874" y="686276"/>
                      <a:pt x="135731" y="685324"/>
                      <a:pt x="137636" y="685324"/>
                    </a:cubicBezTo>
                    <a:cubicBezTo>
                      <a:pt x="191929" y="672941"/>
                      <a:pt x="191929" y="615791"/>
                      <a:pt x="192881" y="598646"/>
                    </a:cubicBezTo>
                    <a:cubicBezTo>
                      <a:pt x="238601" y="598646"/>
                      <a:pt x="255746" y="549116"/>
                      <a:pt x="260509" y="535781"/>
                    </a:cubicBezTo>
                    <a:cubicBezTo>
                      <a:pt x="264319" y="524351"/>
                      <a:pt x="267176" y="511969"/>
                      <a:pt x="269081" y="499586"/>
                    </a:cubicBezTo>
                    <a:cubicBezTo>
                      <a:pt x="269081" y="523399"/>
                      <a:pt x="304324" y="544354"/>
                      <a:pt x="343376" y="506254"/>
                    </a:cubicBezTo>
                    <a:cubicBezTo>
                      <a:pt x="343376" y="546259"/>
                      <a:pt x="390049" y="538639"/>
                      <a:pt x="413861" y="515779"/>
                    </a:cubicBezTo>
                    <a:cubicBezTo>
                      <a:pt x="415766" y="523399"/>
                      <a:pt x="429101" y="544354"/>
                      <a:pt x="429101" y="544354"/>
                    </a:cubicBezTo>
                    <a:cubicBezTo>
                      <a:pt x="402431" y="549116"/>
                      <a:pt x="390049" y="554831"/>
                      <a:pt x="377666" y="566261"/>
                    </a:cubicBezTo>
                    <a:cubicBezTo>
                      <a:pt x="348139" y="592931"/>
                      <a:pt x="344329" y="635794"/>
                      <a:pt x="344329" y="658654"/>
                    </a:cubicBezTo>
                    <a:cubicBezTo>
                      <a:pt x="344329" y="658654"/>
                      <a:pt x="303371" y="698659"/>
                      <a:pt x="287179" y="713899"/>
                    </a:cubicBezTo>
                    <a:cubicBezTo>
                      <a:pt x="282416" y="718661"/>
                      <a:pt x="276701" y="722471"/>
                      <a:pt x="271939" y="726281"/>
                    </a:cubicBezTo>
                    <a:cubicBezTo>
                      <a:pt x="230029" y="679609"/>
                      <a:pt x="215741" y="697706"/>
                      <a:pt x="215741" y="697706"/>
                    </a:cubicBezTo>
                    <a:cubicBezTo>
                      <a:pt x="184309" y="685324"/>
                      <a:pt x="167164" y="707231"/>
                      <a:pt x="173831" y="718661"/>
                    </a:cubicBezTo>
                    <a:cubicBezTo>
                      <a:pt x="181451" y="710089"/>
                      <a:pt x="192881" y="712946"/>
                      <a:pt x="199549" y="719614"/>
                    </a:cubicBezTo>
                    <a:lnTo>
                      <a:pt x="199549" y="719614"/>
                    </a:lnTo>
                    <a:cubicBezTo>
                      <a:pt x="157639" y="726281"/>
                      <a:pt x="167164" y="757714"/>
                      <a:pt x="178594" y="764381"/>
                    </a:cubicBezTo>
                    <a:cubicBezTo>
                      <a:pt x="178594" y="755809"/>
                      <a:pt x="181451" y="745331"/>
                      <a:pt x="194786" y="744379"/>
                    </a:cubicBezTo>
                    <a:cubicBezTo>
                      <a:pt x="193834" y="757714"/>
                      <a:pt x="203359" y="760571"/>
                      <a:pt x="211931" y="760571"/>
                    </a:cubicBezTo>
                    <a:cubicBezTo>
                      <a:pt x="232886" y="761524"/>
                      <a:pt x="267176" y="762476"/>
                      <a:pt x="278606" y="772954"/>
                    </a:cubicBezTo>
                    <a:cubicBezTo>
                      <a:pt x="284321" y="778669"/>
                      <a:pt x="281464" y="795814"/>
                      <a:pt x="288131" y="802481"/>
                    </a:cubicBezTo>
                    <a:cubicBezTo>
                      <a:pt x="293846" y="807244"/>
                      <a:pt x="299561" y="807244"/>
                      <a:pt x="302419" y="807244"/>
                    </a:cubicBezTo>
                    <a:cubicBezTo>
                      <a:pt x="303371" y="813911"/>
                      <a:pt x="301466" y="820579"/>
                      <a:pt x="293846" y="829151"/>
                    </a:cubicBezTo>
                    <a:cubicBezTo>
                      <a:pt x="324326" y="832009"/>
                      <a:pt x="347186" y="805339"/>
                      <a:pt x="331946" y="791051"/>
                    </a:cubicBezTo>
                    <a:cubicBezTo>
                      <a:pt x="325279" y="785336"/>
                      <a:pt x="304324" y="765334"/>
                      <a:pt x="303371" y="756761"/>
                    </a:cubicBezTo>
                    <a:cubicBezTo>
                      <a:pt x="302419" y="747236"/>
                      <a:pt x="311944" y="736759"/>
                      <a:pt x="318611" y="731044"/>
                    </a:cubicBezTo>
                    <a:cubicBezTo>
                      <a:pt x="332899" y="717709"/>
                      <a:pt x="349091" y="706279"/>
                      <a:pt x="364331" y="693896"/>
                    </a:cubicBezTo>
                    <a:cubicBezTo>
                      <a:pt x="369094" y="690086"/>
                      <a:pt x="373856" y="687229"/>
                      <a:pt x="379571" y="684371"/>
                    </a:cubicBezTo>
                    <a:cubicBezTo>
                      <a:pt x="383381" y="682466"/>
                      <a:pt x="390049" y="680561"/>
                      <a:pt x="394811" y="682466"/>
                    </a:cubicBezTo>
                    <a:cubicBezTo>
                      <a:pt x="406241" y="686276"/>
                      <a:pt x="406241" y="686276"/>
                      <a:pt x="409099" y="683419"/>
                    </a:cubicBezTo>
                    <a:cubicBezTo>
                      <a:pt x="420529" y="675799"/>
                      <a:pt x="441484" y="658654"/>
                      <a:pt x="484346" y="653891"/>
                    </a:cubicBezTo>
                    <a:cubicBezTo>
                      <a:pt x="481489" y="655796"/>
                      <a:pt x="479584" y="657701"/>
                      <a:pt x="477679" y="659606"/>
                    </a:cubicBezTo>
                    <a:cubicBezTo>
                      <a:pt x="475774" y="662464"/>
                      <a:pt x="473869" y="666274"/>
                      <a:pt x="471011" y="671989"/>
                    </a:cubicBezTo>
                    <a:cubicBezTo>
                      <a:pt x="468154" y="677704"/>
                      <a:pt x="466249" y="684371"/>
                      <a:pt x="463391" y="690086"/>
                    </a:cubicBezTo>
                    <a:cubicBezTo>
                      <a:pt x="435769" y="755809"/>
                      <a:pt x="408146" y="820579"/>
                      <a:pt x="380524" y="886301"/>
                    </a:cubicBezTo>
                    <a:cubicBezTo>
                      <a:pt x="370999" y="908209"/>
                      <a:pt x="379571" y="927259"/>
                      <a:pt x="401479" y="937736"/>
                    </a:cubicBezTo>
                    <a:cubicBezTo>
                      <a:pt x="417671" y="945356"/>
                      <a:pt x="436721" y="941546"/>
                      <a:pt x="447199" y="925354"/>
                    </a:cubicBezTo>
                    <a:cubicBezTo>
                      <a:pt x="444341" y="935831"/>
                      <a:pt x="442436" y="945356"/>
                      <a:pt x="447199" y="954881"/>
                    </a:cubicBezTo>
                    <a:cubicBezTo>
                      <a:pt x="451961" y="964406"/>
                      <a:pt x="458629" y="970121"/>
                      <a:pt x="468154" y="973931"/>
                    </a:cubicBezTo>
                    <a:cubicBezTo>
                      <a:pt x="476726" y="977741"/>
                      <a:pt x="488156" y="979646"/>
                      <a:pt x="497681" y="977741"/>
                    </a:cubicBezTo>
                    <a:cubicBezTo>
                      <a:pt x="507206" y="975836"/>
                      <a:pt x="513874" y="969169"/>
                      <a:pt x="519589" y="959644"/>
                    </a:cubicBezTo>
                    <a:cubicBezTo>
                      <a:pt x="525304" y="981551"/>
                      <a:pt x="539591" y="996791"/>
                      <a:pt x="563404" y="9967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76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2731" y="2101954"/>
            <a:ext cx="3520519" cy="216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80" y="963453"/>
            <a:ext cx="11325225" cy="606994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Информационная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кампания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#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Неговори в ЮФО и СКФО</a:t>
            </a:r>
            <a:r>
              <a:rPr lang="ru-RU" dirty="0"/>
              <a:t/>
            </a:r>
            <a:br>
              <a:rPr lang="ru-RU" dirty="0"/>
            </a:br>
            <a:r>
              <a:rPr lang="ru-RU" sz="1600" b="1" dirty="0"/>
              <a:t/>
            </a:r>
            <a:br>
              <a:rPr lang="ru-RU" sz="1600" b="1" dirty="0"/>
            </a:b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9" name="Нижний колонтитул 11">
            <a:extLst>
              <a:ext uri="{FF2B5EF4-FFF2-40B4-BE49-F238E27FC236}">
                <a16:creationId xmlns:a16="http://schemas.microsoft.com/office/drawing/2014/main" xmlns="" id="{7BF009CD-F79C-49F7-BCEC-AE9DA495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7438" y="431800"/>
            <a:ext cx="8439150" cy="324001"/>
          </a:xfrm>
        </p:spPr>
        <p:txBody>
          <a:bodyPr/>
          <a:lstStyle/>
          <a:p>
            <a:pPr lvl="0">
              <a:defRPr/>
            </a:pPr>
            <a:r>
              <a:rPr lang="ru-RU" dirty="0" smtClean="0"/>
              <a:t>Проекты Южного </a:t>
            </a:r>
            <a:r>
              <a:rPr lang="ru-RU" dirty="0"/>
              <a:t>ГУ Банка России по </a:t>
            </a:r>
            <a:r>
              <a:rPr lang="ru-RU" dirty="0" smtClean="0"/>
              <a:t>киберграмотности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14049" y="1859926"/>
            <a:ext cx="7514706" cy="4821742"/>
          </a:xfrm>
          <a:prstGeom prst="rect">
            <a:avLst/>
          </a:prstGeom>
          <a:noFill/>
          <a:ln w="28575">
            <a:solidFill>
              <a:srgbClr val="B366B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0712" y="1463604"/>
            <a:ext cx="3088584" cy="5768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Тематические встречи</a:t>
            </a:r>
            <a:endParaRPr lang="ru-RU" b="1" i="1" dirty="0"/>
          </a:p>
        </p:txBody>
      </p:sp>
      <p:pic>
        <p:nvPicPr>
          <p:cNvPr id="1027" name="Рисунок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5149" y="4417247"/>
            <a:ext cx="3520519" cy="216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4" descr="image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5966" y="2101954"/>
            <a:ext cx="3520519" cy="216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6147" y="4417246"/>
            <a:ext cx="3480338" cy="216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8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b="1" dirty="0" smtClean="0"/>
              <a:t>БЛАГОДАРЮ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за </a:t>
            </a:r>
            <a:r>
              <a:rPr lang="ru-RU" b="1" dirty="0" smtClean="0"/>
              <a:t>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2641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888A8D"/>
    </a:dk2>
    <a:lt2>
      <a:srgbClr val="C4C4C6"/>
    </a:lt2>
    <a:accent1>
      <a:srgbClr val="0082BB"/>
    </a:accent1>
    <a:accent2>
      <a:srgbClr val="00BCE7"/>
    </a:accent2>
    <a:accent3>
      <a:srgbClr val="FAA61A"/>
    </a:accent3>
    <a:accent4>
      <a:srgbClr val="FFD485"/>
    </a:accent4>
    <a:accent5>
      <a:srgbClr val="ED1B34"/>
    </a:accent5>
    <a:accent6>
      <a:srgbClr val="F2665E"/>
    </a:accent6>
    <a:hlink>
      <a:srgbClr val="0082BB"/>
    </a:hlink>
    <a:folHlink>
      <a:srgbClr val="FAA61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0" ma:contentTypeDescription="Создание документа." ma:contentTypeScope="" ma:versionID="ef47a5b501aada306549bc583c7466f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f955febea7e716b4e91cddba1711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9C1916-9DDC-42C6-8591-BCDC8C194E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12850</TotalTime>
  <Words>584</Words>
  <Application>Microsoft Office PowerPoint</Application>
  <PresentationFormat>Произвольный</PresentationFormat>
  <Paragraphs>106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Нововведения Статьи 8 «Распоряжение клиента, порядок его приема к исполнению и исполнения» федерального закона №161-ФЗ "О национальной платежной системе"  </vt:lpstr>
      <vt:lpstr>Нововведения Статьи 9 «Порядок использования электронных средств платежа» федерального закона №161-ФЗ "О национальной платежной системе"  </vt:lpstr>
      <vt:lpstr>Значимые просветительские мероприятия Отделения Волгоград, с включением тематических блоков по противодействию финансовому мошенничеству в 2023г.</vt:lpstr>
      <vt:lpstr>Распространение просветительских материалов по противодействию финансовому мошенничеству</vt:lpstr>
      <vt:lpstr>Информационная кампания #Неговори в ЮФО и СКФО  </vt:lpstr>
      <vt:lpstr>Информационная кампания #Неговори в ЮФО и СКФО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n.goncharova</cp:lastModifiedBy>
  <cp:revision>308</cp:revision>
  <cp:lastPrinted>2023-09-25T06:47:00Z</cp:lastPrinted>
  <dcterms:created xsi:type="dcterms:W3CDTF">2018-11-05T17:34:13Z</dcterms:created>
  <dcterms:modified xsi:type="dcterms:W3CDTF">2023-10-17T10:20:25Z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